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3.xml" ContentType="application/vnd.openxmlformats-officedocument.presentationml.tags+xml"/>
  <Override PartName="/ppt/notesSlides/notesSlide1.xml" ContentType="application/vnd.openxmlformats-officedocument.presentationml.notesSlide+xml"/>
  <Override PartName="/ppt/tags/tag54.xml" ContentType="application/vnd.openxmlformats-officedocument.presentationml.tags+xml"/>
  <Override PartName="/ppt/notesSlides/notesSlide2.xml" ContentType="application/vnd.openxmlformats-officedocument.presentationml.notesSlide+xml"/>
  <Override PartName="/ppt/tags/tag55.xml" ContentType="application/vnd.openxmlformats-officedocument.presentationml.tags+xml"/>
  <Override PartName="/ppt/notesSlides/notesSlide3.xml" ContentType="application/vnd.openxmlformats-officedocument.presentationml.notesSlide+xml"/>
  <Override PartName="/ppt/tags/tag56.xml" ContentType="application/vnd.openxmlformats-officedocument.presentationml.tags+xml"/>
  <Override PartName="/ppt/notesSlides/notesSlide4.xml" ContentType="application/vnd.openxmlformats-officedocument.presentationml.notesSlide+xml"/>
  <Override PartName="/ppt/tags/tag57.xml" ContentType="application/vnd.openxmlformats-officedocument.presentationml.tags+xml"/>
  <Override PartName="/ppt/notesSlides/notesSlide5.xml" ContentType="application/vnd.openxmlformats-officedocument.presentationml.notesSlide+xml"/>
  <Override PartName="/ppt/tags/tag58.xml" ContentType="application/vnd.openxmlformats-officedocument.presentationml.tags+xml"/>
  <Override PartName="/ppt/notesSlides/notesSlide6.xml" ContentType="application/vnd.openxmlformats-officedocument.presentationml.notesSlide+xml"/>
  <Override PartName="/ppt/tags/tag59.xml" ContentType="application/vnd.openxmlformats-officedocument.presentationml.tags+xml"/>
  <Override PartName="/ppt/notesSlides/notesSlide7.xml" ContentType="application/vnd.openxmlformats-officedocument.presentationml.notesSlide+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notesSlides/notesSlide9.xml" ContentType="application/vnd.openxmlformats-officedocument.presentationml.notesSlide+xml"/>
  <Override PartName="/ppt/tags/tag62.xml" ContentType="application/vnd.openxmlformats-officedocument.presentationml.tags+xml"/>
  <Override PartName="/ppt/notesSlides/notesSlide10.xml" ContentType="application/vnd.openxmlformats-officedocument.presentationml.notesSlide+xml"/>
  <Override PartName="/ppt/tags/tag63.xml" ContentType="application/vnd.openxmlformats-officedocument.presentationml.tags+xml"/>
  <Override PartName="/ppt/notesSlides/notesSlide11.xml" ContentType="application/vnd.openxmlformats-officedocument.presentationml.notesSlide+xml"/>
  <Override PartName="/ppt/tags/tag64.xml" ContentType="application/vnd.openxmlformats-officedocument.presentationml.tags+xml"/>
  <Override PartName="/ppt/notesSlides/notesSlide12.xml" ContentType="application/vnd.openxmlformats-officedocument.presentationml.notesSlide+xml"/>
  <Override PartName="/ppt/tags/tag65.xml" ContentType="application/vnd.openxmlformats-officedocument.presentationml.tags+xml"/>
  <Override PartName="/ppt/notesSlides/notesSlide13.xml" ContentType="application/vnd.openxmlformats-officedocument.presentationml.notesSlide+xml"/>
  <Override PartName="/ppt/comments/comment1.xml" ContentType="application/vnd.openxmlformats-officedocument.presentationml.comments+xml"/>
  <Override PartName="/ppt/tags/tag66.xml" ContentType="application/vnd.openxmlformats-officedocument.presentationml.tags+xml"/>
  <Override PartName="/ppt/notesSlides/notesSlide14.xml" ContentType="application/vnd.openxmlformats-officedocument.presentationml.notesSlide+xml"/>
  <Override PartName="/ppt/tags/tag67.xml" ContentType="application/vnd.openxmlformats-officedocument.presentationml.tags+xml"/>
  <Override PartName="/ppt/notesSlides/notesSlide15.xml" ContentType="application/vnd.openxmlformats-officedocument.presentationml.notesSlide+xml"/>
  <Override PartName="/ppt/tags/tag68.xml" ContentType="application/vnd.openxmlformats-officedocument.presentationml.tags+xml"/>
  <Override PartName="/ppt/notesSlides/notesSlide16.xml" ContentType="application/vnd.openxmlformats-officedocument.presentationml.notesSlide+xml"/>
  <Override PartName="/ppt/tags/tag69.xml" ContentType="application/vnd.openxmlformats-officedocument.presentationml.tags+xml"/>
  <Override PartName="/ppt/notesSlides/notesSlide17.xml" ContentType="application/vnd.openxmlformats-officedocument.presentationml.notesSlide+xml"/>
  <Override PartName="/ppt/tags/tag70.xml" ContentType="application/vnd.openxmlformats-officedocument.presentationml.tags+xml"/>
  <Override PartName="/ppt/notesSlides/notesSlide18.xml" ContentType="application/vnd.openxmlformats-officedocument.presentationml.notesSlide+xml"/>
  <Override PartName="/ppt/tags/tag71.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2.xml" ContentType="application/vnd.openxmlformats-officedocument.presentationml.tags+xml"/>
  <Override PartName="/ppt/notesSlides/notesSlide20.xml" ContentType="application/vnd.openxmlformats-officedocument.presentationml.notesSlide+xml"/>
  <Override PartName="/ppt/tags/tag73.xml" ContentType="application/vnd.openxmlformats-officedocument.presentationml.tags+xml"/>
  <Override PartName="/ppt/notesSlides/notesSlide21.xml" ContentType="application/vnd.openxmlformats-officedocument.presentationml.notesSlide+xml"/>
  <Override PartName="/ppt/tags/tag74.xml" ContentType="application/vnd.openxmlformats-officedocument.presentationml.tags+xml"/>
  <Override PartName="/ppt/notesSlides/notesSlide22.xml" ContentType="application/vnd.openxmlformats-officedocument.presentationml.notesSlide+xml"/>
  <Override PartName="/ppt/tags/tag75.xml" ContentType="application/vnd.openxmlformats-officedocument.presentationml.tags+xml"/>
  <Override PartName="/ppt/notesSlides/notesSlide23.xml" ContentType="application/vnd.openxmlformats-officedocument.presentationml.notesSlide+xml"/>
  <Override PartName="/ppt/tags/tag76.xml" ContentType="application/vnd.openxmlformats-officedocument.presentationml.tags+xml"/>
  <Override PartName="/ppt/notesSlides/notesSlide24.xml" ContentType="application/vnd.openxmlformats-officedocument.presentationml.notesSlide+xml"/>
  <Override PartName="/ppt/tags/tag77.xml" ContentType="application/vnd.openxmlformats-officedocument.presentationml.tags+xml"/>
  <Override PartName="/ppt/notesSlides/notesSlide25.xml" ContentType="application/vnd.openxmlformats-officedocument.presentationml.notesSlide+xml"/>
  <Override PartName="/ppt/tags/tag78.xml" ContentType="application/vnd.openxmlformats-officedocument.presentationml.tags+xml"/>
  <Override PartName="/ppt/notesSlides/notesSlide26.xml" ContentType="application/vnd.openxmlformats-officedocument.presentationml.notesSlide+xml"/>
  <Override PartName="/ppt/tags/tag79.xml" ContentType="application/vnd.openxmlformats-officedocument.presentationml.tags+xml"/>
  <Override PartName="/ppt/notesSlides/notesSlide27.xml" ContentType="application/vnd.openxmlformats-officedocument.presentationml.notesSlide+xml"/>
  <Override PartName="/ppt/tags/tag80.xml" ContentType="application/vnd.openxmlformats-officedocument.presentationml.tags+xml"/>
  <Override PartName="/ppt/notesSlides/notesSlide28.xml" ContentType="application/vnd.openxmlformats-officedocument.presentationml.notesSlide+xml"/>
  <Override PartName="/ppt/tags/tag81.xml" ContentType="application/vnd.openxmlformats-officedocument.presentationml.tags+xml"/>
  <Override PartName="/ppt/notesSlides/notesSlide29.xml" ContentType="application/vnd.openxmlformats-officedocument.presentationml.notesSlide+xml"/>
  <Override PartName="/ppt/tags/tag82.xml" ContentType="application/vnd.openxmlformats-officedocument.presentationml.tags+xml"/>
  <Override PartName="/ppt/notesSlides/notesSlide30.xml" ContentType="application/vnd.openxmlformats-officedocument.presentationml.notesSlide+xml"/>
  <Override PartName="/ppt/tags/tag83.xml" ContentType="application/vnd.openxmlformats-officedocument.presentationml.tags+xml"/>
  <Override PartName="/ppt/notesSlides/notesSlide31.xml" ContentType="application/vnd.openxmlformats-officedocument.presentationml.notesSlide+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notesSlides/notesSlide33.xml" ContentType="application/vnd.openxmlformats-officedocument.presentationml.notesSlide+xml"/>
  <Override PartName="/ppt/tags/tag86.xml" ContentType="application/vnd.openxmlformats-officedocument.presentationml.tags+xml"/>
  <Override PartName="/ppt/notesSlides/notesSlide34.xml" ContentType="application/vnd.openxmlformats-officedocument.presentationml.notesSlide+xml"/>
  <Override PartName="/ppt/tags/tag87.xml" ContentType="application/vnd.openxmlformats-officedocument.presentationml.tags+xml"/>
  <Override PartName="/ppt/notesSlides/notesSlide35.xml" ContentType="application/vnd.openxmlformats-officedocument.presentationml.notesSlide+xml"/>
  <Override PartName="/ppt/tags/tag88.xml" ContentType="application/vnd.openxmlformats-officedocument.presentationml.tags+xml"/>
  <Override PartName="/ppt/notesSlides/notesSlide36.xml" ContentType="application/vnd.openxmlformats-officedocument.presentationml.notesSlide+xml"/>
  <Override PartName="/ppt/tags/tag89.xml" ContentType="application/vnd.openxmlformats-officedocument.presentationml.tags+xml"/>
  <Override PartName="/ppt/notesSlides/notesSlide37.xml" ContentType="application/vnd.openxmlformats-officedocument.presentationml.notesSlide+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notesSlides/notesSlide39.xml" ContentType="application/vnd.openxmlformats-officedocument.presentationml.notesSlide+xml"/>
  <Override PartName="/ppt/tags/tag92.xml" ContentType="application/vnd.openxmlformats-officedocument.presentationml.tags+xml"/>
  <Override PartName="/ppt/notesSlides/notesSlide40.xml" ContentType="application/vnd.openxmlformats-officedocument.presentationml.notesSlide+xml"/>
  <Override PartName="/ppt/comments/comment2.xml" ContentType="application/vnd.openxmlformats-officedocument.presentationml.comments+xml"/>
  <Override PartName="/ppt/tags/tag93.xml" ContentType="application/vnd.openxmlformats-officedocument.presentationml.tags+xml"/>
  <Override PartName="/ppt/notesSlides/notesSlide41.xml" ContentType="application/vnd.openxmlformats-officedocument.presentationml.notesSlide+xml"/>
  <Override PartName="/ppt/tags/tag94.xml" ContentType="application/vnd.openxmlformats-officedocument.presentationml.tags+xml"/>
  <Override PartName="/ppt/notesSlides/notesSlide42.xml" ContentType="application/vnd.openxmlformats-officedocument.presentationml.notesSlide+xml"/>
  <Override PartName="/ppt/tags/tag95.xml" ContentType="application/vnd.openxmlformats-officedocument.presentationml.tags+xml"/>
  <Override PartName="/ppt/notesSlides/notesSlide43.xml" ContentType="application/vnd.openxmlformats-officedocument.presentationml.notesSlide+xml"/>
  <Override PartName="/ppt/tags/tag96.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49"/>
  </p:notesMasterIdLst>
  <p:handoutMasterIdLst>
    <p:handoutMasterId r:id="rId50"/>
  </p:handoutMasterIdLst>
  <p:sldIdLst>
    <p:sldId id="1594" r:id="rId5"/>
    <p:sldId id="1590" r:id="rId6"/>
    <p:sldId id="1595" r:id="rId7"/>
    <p:sldId id="400" r:id="rId8"/>
    <p:sldId id="431" r:id="rId9"/>
    <p:sldId id="884" r:id="rId10"/>
    <p:sldId id="488" r:id="rId11"/>
    <p:sldId id="885" r:id="rId12"/>
    <p:sldId id="886" r:id="rId13"/>
    <p:sldId id="887" r:id="rId14"/>
    <p:sldId id="633" r:id="rId15"/>
    <p:sldId id="888" r:id="rId16"/>
    <p:sldId id="891" r:id="rId17"/>
    <p:sldId id="703" r:id="rId18"/>
    <p:sldId id="674" r:id="rId19"/>
    <p:sldId id="639" r:id="rId20"/>
    <p:sldId id="640" r:id="rId21"/>
    <p:sldId id="641" r:id="rId22"/>
    <p:sldId id="642" r:id="rId23"/>
    <p:sldId id="643" r:id="rId24"/>
    <p:sldId id="675" r:id="rId25"/>
    <p:sldId id="1592" r:id="rId26"/>
    <p:sldId id="1593" r:id="rId27"/>
    <p:sldId id="678" r:id="rId28"/>
    <p:sldId id="679" r:id="rId29"/>
    <p:sldId id="680" r:id="rId30"/>
    <p:sldId id="681" r:id="rId31"/>
    <p:sldId id="682" r:id="rId32"/>
    <p:sldId id="683" r:id="rId33"/>
    <p:sldId id="894" r:id="rId34"/>
    <p:sldId id="686" r:id="rId35"/>
    <p:sldId id="688" r:id="rId36"/>
    <p:sldId id="689" r:id="rId37"/>
    <p:sldId id="690" r:id="rId38"/>
    <p:sldId id="691" r:id="rId39"/>
    <p:sldId id="676" r:id="rId40"/>
    <p:sldId id="693" r:id="rId41"/>
    <p:sldId id="694" r:id="rId42"/>
    <p:sldId id="695" r:id="rId43"/>
    <p:sldId id="697" r:id="rId44"/>
    <p:sldId id="883" r:id="rId45"/>
    <p:sldId id="345" r:id="rId46"/>
    <p:sldId id="671" r:id="rId47"/>
    <p:sldId id="1589" r:id="rId48"/>
  </p:sldIdLst>
  <p:sldSz cx="12192000" cy="6858000"/>
  <p:notesSz cx="7772400" cy="10058400"/>
  <p:custDataLst>
    <p:tags r:id="rId51"/>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8A66870D-BD43-40F1-9247-DE26A28A0624}">
          <p14:sldIdLst>
            <p14:sldId id="1594"/>
            <p14:sldId id="1590"/>
            <p14:sldId id="1595"/>
            <p14:sldId id="400"/>
          </p14:sldIdLst>
        </p14:section>
        <p14:section name="Section 1: Fundamentals of pricing" id="{074208E0-BE63-4A66-9CD5-041BF7176D6E}">
          <p14:sldIdLst>
            <p14:sldId id="431"/>
            <p14:sldId id="884"/>
            <p14:sldId id="488"/>
            <p14:sldId id="885"/>
            <p14:sldId id="886"/>
            <p14:sldId id="887"/>
            <p14:sldId id="633"/>
            <p14:sldId id="888"/>
            <p14:sldId id="891"/>
            <p14:sldId id="703"/>
          </p14:sldIdLst>
        </p14:section>
        <p14:section name="Section 2: Total Cost of Ownership" id="{3F65B8E4-D660-4062-AC5D-2492099BB20F}">
          <p14:sldIdLst>
            <p14:sldId id="674"/>
            <p14:sldId id="639"/>
            <p14:sldId id="640"/>
            <p14:sldId id="641"/>
            <p14:sldId id="642"/>
            <p14:sldId id="643"/>
          </p14:sldIdLst>
        </p14:section>
        <p14:section name="Section 3: AWS Organizations" id="{39F077D6-93D6-442F-832B-55C8A0B6C506}">
          <p14:sldIdLst>
            <p14:sldId id="675"/>
            <p14:sldId id="1592"/>
            <p14:sldId id="1593"/>
            <p14:sldId id="678"/>
            <p14:sldId id="679"/>
            <p14:sldId id="680"/>
            <p14:sldId id="681"/>
            <p14:sldId id="682"/>
            <p14:sldId id="683"/>
          </p14:sldIdLst>
        </p14:section>
        <p14:section name="Section 4: AWS Billing and Cost Mangement" id="{67939D17-4647-4A84-BD5A-D315F25B94C0}">
          <p14:sldIdLst>
            <p14:sldId id="894"/>
            <p14:sldId id="686"/>
            <p14:sldId id="688"/>
            <p14:sldId id="689"/>
            <p14:sldId id="690"/>
            <p14:sldId id="691"/>
          </p14:sldIdLst>
        </p14:section>
        <p14:section name="Section 5: Technical support" id="{6F87CAFD-7BAF-4B44-8004-FC181D0C03B4}">
          <p14:sldIdLst>
            <p14:sldId id="676"/>
            <p14:sldId id="693"/>
            <p14:sldId id="694"/>
            <p14:sldId id="695"/>
            <p14:sldId id="697"/>
          </p14:sldIdLst>
        </p14:section>
        <p14:section name="Module wrap-up" id="{5E117F21-69EB-4B6C-B368-EF414F2E36F0}">
          <p14:sldIdLst>
            <p14:sldId id="883"/>
            <p14:sldId id="345"/>
            <p14:sldId id="671"/>
            <p14:sldId id="15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 id="3" name="Libby Riker" initials="LR" lastIdx="8" clrIdx="2">
    <p:extLst>
      <p:ext uri="{19B8F6BF-5375-455C-9EA6-DF929625EA0E}">
        <p15:presenceInfo xmlns:p15="http://schemas.microsoft.com/office/powerpoint/2012/main" userId="S::Libby.riker@pulselearning.com::8079dd0b-d10b-4453-9104-4df5bec111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9900"/>
    <a:srgbClr val="FFFFFF"/>
    <a:srgbClr val="289186"/>
    <a:srgbClr val="637474"/>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02" autoAdjust="0"/>
    <p:restoredTop sz="88151" autoAdjust="0"/>
  </p:normalViewPr>
  <p:slideViewPr>
    <p:cSldViewPr snapToGrid="0">
      <p:cViewPr varScale="1">
        <p:scale>
          <a:sx n="65" d="100"/>
          <a:sy n="65" d="100"/>
        </p:scale>
        <p:origin x="258" y="78"/>
      </p:cViewPr>
      <p:guideLst/>
    </p:cSldViewPr>
  </p:slideViewPr>
  <p:notesTextViewPr>
    <p:cViewPr>
      <p:scale>
        <a:sx n="1" d="1"/>
        <a:sy n="1" d="1"/>
      </p:scale>
      <p:origin x="0" y="0"/>
    </p:cViewPr>
  </p:notesTextViewPr>
  <p:notesViewPr>
    <p:cSldViewPr snapToGrid="0">
      <p:cViewPr>
        <p:scale>
          <a:sx n="49" d="100"/>
          <a:sy n="49" d="100"/>
        </p:scale>
        <p:origin x="2400" y="17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Server</c:v>
                </c:pt>
              </c:strCache>
            </c:strRef>
          </c:tx>
          <c:spPr>
            <a:solidFill>
              <a:schemeClr val="accent1"/>
            </a:solidFill>
            <a:ln>
              <a:noFill/>
            </a:ln>
            <a:effectLst/>
          </c:spPr>
          <c:invertIfNegative val="0"/>
          <c:cat>
            <c:strRef>
              <c:f>Sheet1!$B$1:$C$1</c:f>
              <c:strCache>
                <c:ptCount val="2"/>
                <c:pt idx="0">
                  <c:v>On-Premises</c:v>
                </c:pt>
                <c:pt idx="1">
                  <c:v>AWS</c:v>
                </c:pt>
              </c:strCache>
            </c:strRef>
          </c:cat>
          <c:val>
            <c:numRef>
              <c:f>Sheet1!$B$2:$C$2</c:f>
              <c:numCache>
                <c:formatCode>General</c:formatCode>
                <c:ptCount val="2"/>
                <c:pt idx="0">
                  <c:v>91922</c:v>
                </c:pt>
                <c:pt idx="1">
                  <c:v>2547</c:v>
                </c:pt>
              </c:numCache>
            </c:numRef>
          </c:val>
          <c:extLst xmlns:c16r2="http://schemas.microsoft.com/office/drawing/2015/06/chart">
            <c:ext xmlns:c16="http://schemas.microsoft.com/office/drawing/2014/chart" uri="{C3380CC4-5D6E-409C-BE32-E72D297353CC}">
              <c16:uniqueId val="{00000000-BAEE-B146-986A-74504D552B91}"/>
            </c:ext>
          </c:extLst>
        </c:ser>
        <c:ser>
          <c:idx val="1"/>
          <c:order val="1"/>
          <c:tx>
            <c:strRef>
              <c:f>Sheet1!$A$3</c:f>
              <c:strCache>
                <c:ptCount val="1"/>
                <c:pt idx="0">
                  <c:v>Storage</c:v>
                </c:pt>
              </c:strCache>
            </c:strRef>
          </c:tx>
          <c:spPr>
            <a:solidFill>
              <a:schemeClr val="accent2"/>
            </a:solidFill>
            <a:ln>
              <a:noFill/>
            </a:ln>
            <a:effectLst/>
          </c:spPr>
          <c:invertIfNegative val="0"/>
          <c:cat>
            <c:strRef>
              <c:f>Sheet1!$B$1:$C$1</c:f>
              <c:strCache>
                <c:ptCount val="2"/>
                <c:pt idx="0">
                  <c:v>On-Premises</c:v>
                </c:pt>
                <c:pt idx="1">
                  <c:v>AWS</c:v>
                </c:pt>
              </c:strCache>
            </c:strRef>
          </c:cat>
          <c:val>
            <c:numRef>
              <c:f>Sheet1!$B$3:$C$3</c:f>
              <c:numCache>
                <c:formatCode>General</c:formatCode>
                <c:ptCount val="2"/>
                <c:pt idx="0">
                  <c:v>67840</c:v>
                </c:pt>
                <c:pt idx="1">
                  <c:v>4963</c:v>
                </c:pt>
              </c:numCache>
            </c:numRef>
          </c:val>
          <c:extLst xmlns:c16r2="http://schemas.microsoft.com/office/drawing/2015/06/chart">
            <c:ext xmlns:c16="http://schemas.microsoft.com/office/drawing/2014/chart" uri="{C3380CC4-5D6E-409C-BE32-E72D297353CC}">
              <c16:uniqueId val="{00000001-BAEE-B146-986A-74504D552B91}"/>
            </c:ext>
          </c:extLst>
        </c:ser>
        <c:ser>
          <c:idx val="2"/>
          <c:order val="2"/>
          <c:tx>
            <c:strRef>
              <c:f>Sheet1!$A$4</c:f>
              <c:strCache>
                <c:ptCount val="1"/>
                <c:pt idx="0">
                  <c:v>Network</c:v>
                </c:pt>
              </c:strCache>
            </c:strRef>
          </c:tx>
          <c:spPr>
            <a:solidFill>
              <a:schemeClr val="accent3"/>
            </a:solidFill>
            <a:ln>
              <a:noFill/>
            </a:ln>
            <a:effectLst/>
          </c:spPr>
          <c:invertIfNegative val="0"/>
          <c:cat>
            <c:strRef>
              <c:f>Sheet1!$B$1:$C$1</c:f>
              <c:strCache>
                <c:ptCount val="2"/>
                <c:pt idx="0">
                  <c:v>On-Premises</c:v>
                </c:pt>
                <c:pt idx="1">
                  <c:v>AWS</c:v>
                </c:pt>
              </c:strCache>
            </c:strRef>
          </c:cat>
          <c:val>
            <c:numRef>
              <c:f>Sheet1!$B$4:$C$4</c:f>
              <c:numCache>
                <c:formatCode>General</c:formatCode>
                <c:ptCount val="2"/>
                <c:pt idx="0">
                  <c:v>7660</c:v>
                </c:pt>
                <c:pt idx="1">
                  <c:v>0</c:v>
                </c:pt>
              </c:numCache>
            </c:numRef>
          </c:val>
          <c:extLst xmlns:c16r2="http://schemas.microsoft.com/office/drawing/2015/06/chart">
            <c:ext xmlns:c16="http://schemas.microsoft.com/office/drawing/2014/chart" uri="{C3380CC4-5D6E-409C-BE32-E72D297353CC}">
              <c16:uniqueId val="{00000003-BAEE-B146-986A-74504D552B91}"/>
            </c:ext>
          </c:extLst>
        </c:ser>
        <c:ser>
          <c:idx val="3"/>
          <c:order val="3"/>
          <c:tx>
            <c:strRef>
              <c:f>Sheet1!$A$5</c:f>
              <c:strCache>
                <c:ptCount val="1"/>
                <c:pt idx="0">
                  <c:v>IT-Labor</c:v>
                </c:pt>
              </c:strCache>
            </c:strRef>
          </c:tx>
          <c:spPr>
            <a:solidFill>
              <a:schemeClr val="accent4"/>
            </a:solidFill>
            <a:ln>
              <a:noFill/>
            </a:ln>
            <a:effectLst/>
          </c:spPr>
          <c:invertIfNegative val="0"/>
          <c:cat>
            <c:strRef>
              <c:f>Sheet1!$B$1:$C$1</c:f>
              <c:strCache>
                <c:ptCount val="2"/>
                <c:pt idx="0">
                  <c:v>On-Premises</c:v>
                </c:pt>
                <c:pt idx="1">
                  <c:v>AWS</c:v>
                </c:pt>
              </c:strCache>
            </c:strRef>
          </c:cat>
          <c:val>
            <c:numRef>
              <c:f>Sheet1!$B$5:$C$5</c:f>
              <c:numCache>
                <c:formatCode>General</c:formatCode>
                <c:ptCount val="2"/>
                <c:pt idx="0">
                  <c:v>0</c:v>
                </c:pt>
                <c:pt idx="1">
                  <c:v>0</c:v>
                </c:pt>
              </c:numCache>
            </c:numRef>
          </c:val>
          <c:extLst xmlns:c16r2="http://schemas.microsoft.com/office/drawing/2015/06/chart">
            <c:ext xmlns:c16="http://schemas.microsoft.com/office/drawing/2014/chart" uri="{C3380CC4-5D6E-409C-BE32-E72D297353CC}">
              <c16:uniqueId val="{00000004-BAEE-B146-986A-74504D552B91}"/>
            </c:ext>
          </c:extLst>
        </c:ser>
        <c:ser>
          <c:idx val="4"/>
          <c:order val="4"/>
          <c:tx>
            <c:strRef>
              <c:f>Sheet1!$A$6</c:f>
              <c:strCache>
                <c:ptCount val="1"/>
                <c:pt idx="0">
                  <c:v>Total</c:v>
                </c:pt>
              </c:strCache>
            </c:strRef>
          </c:tx>
          <c:spPr>
            <a:solidFill>
              <a:schemeClr val="accent5"/>
            </a:solidFill>
            <a:ln>
              <a:noFill/>
            </a:ln>
            <a:effectLst/>
          </c:spPr>
          <c:invertIfNegative val="0"/>
          <c:cat>
            <c:strRef>
              <c:f>Sheet1!$B$1:$C$1</c:f>
              <c:strCache>
                <c:ptCount val="2"/>
                <c:pt idx="0">
                  <c:v>On-Premises</c:v>
                </c:pt>
                <c:pt idx="1">
                  <c:v>AWS</c:v>
                </c:pt>
              </c:strCache>
            </c:strRef>
          </c:cat>
          <c:val>
            <c:numRef>
              <c:f>Sheet1!$B$6:$C$6</c:f>
              <c:numCache>
                <c:formatCode>General</c:formatCode>
                <c:ptCount val="2"/>
                <c:pt idx="0">
                  <c:v>167422</c:v>
                </c:pt>
                <c:pt idx="1">
                  <c:v>7510</c:v>
                </c:pt>
              </c:numCache>
            </c:numRef>
          </c:val>
          <c:extLst xmlns:c16r2="http://schemas.microsoft.com/office/drawing/2015/06/chart">
            <c:ext xmlns:c16="http://schemas.microsoft.com/office/drawing/2014/chart" uri="{C3380CC4-5D6E-409C-BE32-E72D297353CC}">
              <c16:uniqueId val="{00000005-BAEE-B146-986A-74504D552B91}"/>
            </c:ext>
          </c:extLst>
        </c:ser>
        <c:dLbls>
          <c:showLegendKey val="0"/>
          <c:showVal val="0"/>
          <c:showCatName val="0"/>
          <c:showSerName val="0"/>
          <c:showPercent val="0"/>
          <c:showBubbleSize val="0"/>
        </c:dLbls>
        <c:gapWidth val="219"/>
        <c:overlap val="100"/>
        <c:axId val="-1238913984"/>
        <c:axId val="-1238913440"/>
      </c:barChart>
      <c:catAx>
        <c:axId val="-1238913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38913440"/>
        <c:crosses val="autoZero"/>
        <c:auto val="1"/>
        <c:lblAlgn val="ctr"/>
        <c:lblOffset val="100"/>
        <c:noMultiLvlLbl val="0"/>
      </c:catAx>
      <c:valAx>
        <c:axId val="-1238913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3891398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2-05-16T09:55:51.706" idx="5">
    <p:pos x="10" y="10"/>
    <p:text>On Notes page, pull the text box to a reasonable line break. Do the same throughout.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2-05-16T09:58:21.667" idx="6">
    <p:pos x="10" y="10"/>
    <p:text>Check paragraph spacing on the Notes page -- different from other pages.</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2/14/2023</a:t>
            </a:fld>
            <a:endParaRPr lang="en-US"/>
          </a:p>
        </p:txBody>
      </p:sp>
      <p:sp>
        <p:nvSpPr>
          <p:cNvPr id="4" name="Footer Placeholder 3">
            <a:extLst>
              <a:ext uri="{FF2B5EF4-FFF2-40B4-BE49-F238E27FC236}">
                <a16:creationId xmlns=""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 xmlns:a16="http://schemas.microsoft.com/office/drawing/2014/main" id="{E790D889-CF31-B36D-E7D1-D35D3EF24269}"/>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 xmlns:a16="http://schemas.microsoft.com/office/drawing/2014/main" id="{81B17EEF-B04C-6E2C-8A4C-340D11492730}"/>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 xmlns:a16="http://schemas.microsoft.com/office/drawing/2014/main" id="{D432D0D2-5C40-3A94-7F09-E32D9D882A53}"/>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 xmlns:a16="http://schemas.microsoft.com/office/drawing/2014/main" id="{1173868D-A8B0-34F3-FAAE-38B707750259}"/>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1E0995E5-ED3A-034D-84D5-C32139103D8F}" type="slidenum">
              <a:rPr lang="en-US" smtClean="0"/>
              <a:t>‹#›</a:t>
            </a:fld>
            <a:endParaRPr lang="en-US"/>
          </a:p>
        </p:txBody>
      </p:sp>
      <p:sp>
        <p:nvSpPr>
          <p:cNvPr id="13" name="Date Placeholder 12">
            <a:extLst>
              <a:ext uri="{FF2B5EF4-FFF2-40B4-BE49-F238E27FC236}">
                <a16:creationId xmlns="" xmlns:a16="http://schemas.microsoft.com/office/drawing/2014/main" id="{0C157268-DB4B-07F5-1C3D-986E0AB7A0F6}"/>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FEB2515-324A-CE4E-A446-8A36CD3475EA}" type="datetimeFigureOut">
              <a:rPr lang="en-US" smtClean="0"/>
              <a:t>2/14/2023</a:t>
            </a:fld>
            <a:endParaRPr lang="en-US"/>
          </a:p>
        </p:txBody>
      </p:sp>
      <p:sp>
        <p:nvSpPr>
          <p:cNvPr id="14" name="Notes Placeholder 13">
            <a:extLst>
              <a:ext uri="{FF2B5EF4-FFF2-40B4-BE49-F238E27FC236}">
                <a16:creationId xmlns="" xmlns:a16="http://schemas.microsoft.com/office/drawing/2014/main" id="{569543B2-B41C-4956-A38B-A15467B019DA}"/>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pric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0.awsstatic.com/whitepapers/aws_pricing_overview.pd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premiumsupport/plan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aws.amazon.com/economics/"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dx1572sre29wk.cloudfront.net/cost/" TargetMode="External"/><Relationship Id="rId4" Type="http://schemas.openxmlformats.org/officeDocument/2006/relationships/hyperlink" Target="https://calculator.aws/#/"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0.awsstatic.com/whitepapers/aws_pricing_overview.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4" name="Slide Image Placeholder 3">
            <a:extLst>
              <a:ext uri="{FF2B5EF4-FFF2-40B4-BE49-F238E27FC236}">
                <a16:creationId xmlns="" xmlns:a16="http://schemas.microsoft.com/office/drawing/2014/main" id="{22546C6A-EF81-1C0D-1B04-6C66137E2063}"/>
              </a:ext>
            </a:extLst>
          </p:cNvPr>
          <p:cNvSpPr>
            <a:spLocks noGrp="1" noRot="1" noChangeAspect="1"/>
          </p:cNvSpPr>
          <p:nvPr>
            <p:ph type="sldImg"/>
          </p:nvPr>
        </p:nvSpPr>
        <p:spPr/>
      </p:sp>
    </p:spTree>
    <p:extLst>
      <p:ext uri="{BB962C8B-B14F-4D97-AF65-F5344CB8AC3E}">
        <p14:creationId xmlns:p14="http://schemas.microsoft.com/office/powerpoint/2010/main" val="2476118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With AWS, you can get volume-based discounts and realize important savings as your usage increases. For services like Amazon Simple Storage</a:t>
            </a:r>
            <a:r>
              <a:rPr lang="en-US" kern="1200" baseline="0" dirty="0">
                <a:solidFill>
                  <a:schemeClr val="tx1"/>
                </a:solidFill>
                <a:effectLst/>
                <a:latin typeface="+mn-lt"/>
                <a:ea typeface="+mn-ea"/>
                <a:cs typeface="+mn-cs"/>
              </a:rPr>
              <a:t> Service (</a:t>
            </a:r>
            <a:r>
              <a:rPr lang="en-US" kern="1200" dirty="0">
                <a:solidFill>
                  <a:schemeClr val="tx1"/>
                </a:solidFill>
                <a:effectLst/>
                <a:latin typeface="+mn-lt"/>
                <a:ea typeface="+mn-ea"/>
                <a:cs typeface="+mn-cs"/>
              </a:rPr>
              <a:t>Amazon S3), pricing is tiered, which means that you pay less per GB when you use more. In addition, data transfer </a:t>
            </a:r>
            <a:r>
              <a:rPr lang="en-US" i="1" kern="1200" dirty="0">
                <a:solidFill>
                  <a:schemeClr val="tx1"/>
                </a:solidFill>
                <a:effectLst/>
                <a:latin typeface="+mn-lt"/>
                <a:ea typeface="+mn-ea"/>
                <a:cs typeface="+mn-cs"/>
              </a:rPr>
              <a:t>in</a:t>
            </a:r>
            <a:r>
              <a:rPr lang="en-US" kern="1200" dirty="0">
                <a:solidFill>
                  <a:schemeClr val="tx1"/>
                </a:solidFill>
                <a:effectLst/>
                <a:latin typeface="+mn-lt"/>
                <a:ea typeface="+mn-ea"/>
                <a:cs typeface="+mn-cs"/>
              </a:rPr>
              <a:t> is always free. Multiple storage services deliver lower storage costs based on your needs. As a result, as your AWS usage needs increase, you benefit from the economies of scale that enable you to increase adoption and keep costs under control.</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25468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AWS constantly focuses on reducing data center hardware costs, improving operational efficiencies, lowering power consumption, and generally lowering the cost of doing business.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These optimizations and the substantial and growing economies of scale of AWS result in passing savings back to you as lower pricing. Since 2006, AWS has lowered pricing </a:t>
            </a:r>
            <a:r>
              <a:rPr lang="en-US" b="0" i="1" kern="1200" dirty="0">
                <a:solidFill>
                  <a:schemeClr val="tx1"/>
                </a:solidFill>
                <a:effectLst/>
                <a:latin typeface="+mn-lt"/>
                <a:ea typeface="+mn-ea"/>
                <a:cs typeface="+mn-cs"/>
              </a:rPr>
              <a:t>75</a:t>
            </a:r>
            <a:r>
              <a:rPr lang="en-US" kern="1200" dirty="0">
                <a:solidFill>
                  <a:schemeClr val="tx1"/>
                </a:solidFill>
                <a:effectLst/>
                <a:latin typeface="+mn-lt"/>
                <a:ea typeface="+mn-ea"/>
                <a:cs typeface="+mn-cs"/>
              </a:rPr>
              <a:t> times (as of September 2019).</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Another benefit of AWS growth is that future, higher-performing resources replace current ones for no extra charge. </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27951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AWS realizes that every customer has different needs. If none of the AWS pricing models work for your project, custom pricing is available for high-volume projects with unique requirements.</a:t>
            </a:r>
          </a:p>
        </p:txBody>
      </p:sp>
    </p:spTree>
    <p:extLst>
      <p:ext uri="{BB962C8B-B14F-4D97-AF65-F5344CB8AC3E}">
        <p14:creationId xmlns:p14="http://schemas.microsoft.com/office/powerpoint/2010/main" val="418417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46974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01024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5009565"/>
          </a:xfrm>
          <a:prstGeom prst="rect">
            <a:avLst/>
          </a:prstGeom>
        </p:spPr>
        <p:txBody>
          <a:bodyPr/>
          <a:lstStyle/>
          <a:p>
            <a:r>
              <a:rPr lang="en-US" kern="1200" dirty="0" smtClean="0">
                <a:solidFill>
                  <a:schemeClr val="tx1"/>
                </a:solidFill>
                <a:effectLst/>
                <a:ea typeface="+mn-ea"/>
                <a:cs typeface="+mn-cs"/>
              </a:rPr>
              <a:t>To </a:t>
            </a:r>
            <a:r>
              <a:rPr lang="en-US" kern="1200" dirty="0">
                <a:solidFill>
                  <a:schemeClr val="tx1"/>
                </a:solidFill>
                <a:effectLst/>
                <a:ea typeface="+mn-ea"/>
                <a:cs typeface="+mn-cs"/>
              </a:rPr>
              <a:t>learn more about pricing, see</a:t>
            </a:r>
            <a:r>
              <a:rPr lang="en-US" dirty="0"/>
              <a:t> </a:t>
            </a:r>
            <a:r>
              <a:rPr lang="en-US" dirty="0">
                <a:ea typeface="Amazon Ember Light" panose="020B0403020204020204" pitchFamily="34" charset="0"/>
                <a:cs typeface="Amazon Ember Light" panose="020B0403020204020204" pitchFamily="34" charset="0"/>
              </a:rPr>
              <a:t>AWS pricing at </a:t>
            </a:r>
            <a:r>
              <a:rPr lang="en-US" dirty="0">
                <a:ea typeface="Amazon Ember Light" panose="020B0403020204020204" pitchFamily="34" charset="0"/>
                <a:cs typeface="Amazon Ember Light" panose="020B0403020204020204" pitchFamily="34" charset="0"/>
                <a:hlinkClick r:id="rId3"/>
              </a:rPr>
              <a:t>https://aws.amazon.com/pricing/</a:t>
            </a:r>
            <a:r>
              <a:rPr lang="en-US" dirty="0">
                <a:ea typeface="Amazon Ember Light" panose="020B0403020204020204" pitchFamily="34" charset="0"/>
                <a:cs typeface="Amazon Ember Light" panose="020B0403020204020204" pitchFamily="34" charset="0"/>
              </a:rPr>
              <a:t> and AWS pricing overview at </a:t>
            </a:r>
            <a:r>
              <a:rPr lang="en-US" dirty="0">
                <a:ea typeface="Amazon Ember Light" panose="020B0403020204020204" pitchFamily="34" charset="0"/>
                <a:cs typeface="Amazon Ember Light" panose="020B0403020204020204" pitchFamily="34" charset="0"/>
                <a:hlinkClick r:id="rId4"/>
              </a:rPr>
              <a:t>https://d0.awsstatic.com/whitepapers/aws_pricing_overview.pdf</a:t>
            </a:r>
            <a:r>
              <a:rPr lang="en-US" dirty="0">
                <a:ea typeface="Amazon Ember Light" panose="020B0403020204020204" pitchFamily="34" charset="0"/>
                <a:cs typeface="Amazon Ember Light" panose="020B0403020204020204" pitchFamily="34" charset="0"/>
              </a:rPr>
              <a:t>.</a:t>
            </a:r>
            <a:endParaRPr lang="en-US" kern="1200" dirty="0">
              <a:solidFill>
                <a:schemeClr val="tx1"/>
              </a:solidFill>
              <a:effectLst/>
              <a:ea typeface="+mn-ea"/>
              <a:cs typeface="+mn-cs"/>
            </a:endParaRP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780378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393110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42125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76060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628798"/>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36537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Here is a sample cost comparison. This example shows a cost comparison for an on-premises solution and a cloud solution over 3 years. For this comparison, two similar environments were constructed to represent the on-premises and AWS environments. Additional direct and indirect costs that are associated with the on-premises solution were not included. The components of the on-premises solution include: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1 virtual machine with 4 CPUs, 16 GB of RAM, and a Linux operating system</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Average utilization is 100</a:t>
            </a:r>
            <a:r>
              <a:rPr lang="en-US" kern="1200" baseline="0" dirty="0">
                <a:solidFill>
                  <a:schemeClr val="tx1"/>
                </a:solidFill>
                <a:effectLst/>
                <a:latin typeface="+mn-lt"/>
                <a:ea typeface="+mn-ea"/>
                <a:cs typeface="+mn-cs"/>
              </a:rPr>
              <a:t> percent</a:t>
            </a:r>
            <a:endParaRPr lang="en-US"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kern="1200" dirty="0">
                <a:solidFill>
                  <a:schemeClr val="tx1"/>
                </a:solidFill>
                <a:effectLst/>
                <a:latin typeface="+mn-lt"/>
                <a:ea typeface="+mn-ea"/>
                <a:cs typeface="+mn-cs"/>
              </a:rPr>
              <a:t>Optimized by RAM</a:t>
            </a:r>
          </a:p>
          <a:p>
            <a:pPr lvl="0"/>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components of a comparable AWS environment include: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1 m4.xlarge instance with 4 CPUs, 16 GB of RAM</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The instance type is a 3-year Partial Upfront Reserved Instance</a:t>
            </a:r>
          </a:p>
          <a:p>
            <a:pPr lvl="0"/>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on-premises 3-year total cost is $167,422. The AWS Cloud 3-year total cost is $7,509, which is a 96</a:t>
            </a:r>
            <a:r>
              <a:rPr lang="en-US" kern="1200" baseline="0" dirty="0">
                <a:solidFill>
                  <a:schemeClr val="tx1"/>
                </a:solidFill>
                <a:effectLst/>
                <a:latin typeface="+mn-lt"/>
                <a:ea typeface="+mn-ea"/>
                <a:cs typeface="+mn-cs"/>
              </a:rPr>
              <a:t> percent</a:t>
            </a:r>
            <a:r>
              <a:rPr lang="en-US" kern="1200" dirty="0">
                <a:solidFill>
                  <a:schemeClr val="tx1"/>
                </a:solidFill>
                <a:effectLst/>
                <a:latin typeface="+mn-lt"/>
                <a:ea typeface="+mn-ea"/>
                <a:cs typeface="+mn-cs"/>
              </a:rPr>
              <a:t> savings over the on-premises solution. Thus, the 3-year total savings on cloud infrastructure would be $159,913. This comparison helps a business clearly understand the differences between the alternatives.</a:t>
            </a:r>
          </a:p>
          <a:p>
            <a:r>
              <a:rPr lang="en-US"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26918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36860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2428504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4168288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38834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37355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Here</a:t>
            </a:r>
            <a:r>
              <a:rPr lang="en-US" baseline="0" dirty="0"/>
              <a:t> is some t</a:t>
            </a:r>
            <a:r>
              <a:rPr lang="en-US" dirty="0"/>
              <a:t>erminology to understand the structure of AWS Organizations.</a:t>
            </a:r>
          </a:p>
          <a:p>
            <a:r>
              <a:rPr lang="en-US" dirty="0"/>
              <a:t> </a:t>
            </a:r>
          </a:p>
          <a:p>
            <a:r>
              <a:rPr lang="en-US" dirty="0"/>
              <a:t>The diagram shows a basic </a:t>
            </a:r>
            <a:r>
              <a:rPr lang="en-US" i="1" dirty="0"/>
              <a:t>organization</a:t>
            </a:r>
            <a:r>
              <a:rPr lang="en-US" dirty="0"/>
              <a:t>, or </a:t>
            </a:r>
            <a:r>
              <a:rPr lang="en-US" i="1" dirty="0"/>
              <a:t>root</a:t>
            </a:r>
            <a:r>
              <a:rPr lang="en-US" dirty="0"/>
              <a:t>, that consists of seven accounts that are organized into four organizational units (or OUs). An OU is a container for accounts within a root. An OU can also contain other OUs.</a:t>
            </a:r>
            <a:r>
              <a:rPr lang="en-US" baseline="0" dirty="0"/>
              <a:t> This structure </a:t>
            </a:r>
            <a:r>
              <a:rPr lang="en-US" dirty="0"/>
              <a:t>enables you to create a hierarchy that looks like an upside-down tree with the root at the top.</a:t>
            </a:r>
            <a:r>
              <a:rPr lang="en-US" baseline="0" dirty="0"/>
              <a:t> The b</a:t>
            </a:r>
            <a:r>
              <a:rPr lang="en-US" dirty="0"/>
              <a:t>ranches consist of child OUs</a:t>
            </a:r>
            <a:r>
              <a:rPr lang="en-US" baseline="0" dirty="0"/>
              <a:t> and they move downward until they </a:t>
            </a:r>
            <a:r>
              <a:rPr lang="en-US" dirty="0"/>
              <a:t>end in accounts,</a:t>
            </a:r>
            <a:r>
              <a:rPr lang="en-US" baseline="0" dirty="0"/>
              <a:t> which are like </a:t>
            </a:r>
            <a:r>
              <a:rPr lang="en-US" dirty="0"/>
              <a:t>the leaves of the tree.</a:t>
            </a:r>
          </a:p>
          <a:p>
            <a:r>
              <a:rPr lang="en-US" dirty="0"/>
              <a:t> </a:t>
            </a:r>
          </a:p>
          <a:p>
            <a:r>
              <a:rPr lang="en-US" dirty="0"/>
              <a:t>When you attach a policy to one of the nodes in the hierarchy, it flows down and it affects all the branches and leaves. This example organization has several policies that are attached to some of the OUs or are attached directly to accounts. </a:t>
            </a:r>
          </a:p>
          <a:p>
            <a:r>
              <a:rPr lang="en-US" dirty="0"/>
              <a:t> </a:t>
            </a:r>
          </a:p>
          <a:p>
            <a:r>
              <a:rPr lang="en-US" dirty="0"/>
              <a:t>An OU can have only one parent and, currently, each account can be a member of exactly one OU. An account is a standard AWS account that contains your AWS resources. You can attach a policy to an account to apply controls to only that one account.</a:t>
            </a:r>
          </a:p>
        </p:txBody>
      </p:sp>
    </p:spTree>
    <p:extLst>
      <p:ext uri="{BB962C8B-B14F-4D97-AF65-F5344CB8AC3E}">
        <p14:creationId xmlns:p14="http://schemas.microsoft.com/office/powerpoint/2010/main" val="3424045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42077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i="0" kern="1200" dirty="0">
                <a:effectLst/>
                <a:ea typeface="+mn-ea"/>
                <a:cs typeface="+mn-cs"/>
              </a:rPr>
              <a:t>AWS Organizations does not replace associating </a:t>
            </a:r>
            <a:r>
              <a:rPr lang="en-US" b="1" dirty="0">
                <a:ea typeface="Amazon Ember Light" charset="0"/>
                <a:cs typeface="Amazon Ember Light" charset="0"/>
              </a:rPr>
              <a:t>AWS Identity and Access Management (IAM)</a:t>
            </a:r>
            <a:r>
              <a:rPr lang="en-US" b="0" dirty="0">
                <a:ea typeface="Amazon Ember Light" charset="0"/>
                <a:cs typeface="Amazon Ember Light" charset="0"/>
              </a:rPr>
              <a:t> </a:t>
            </a:r>
            <a:r>
              <a:rPr lang="en-US" b="0" i="0" kern="1200" dirty="0">
                <a:effectLst/>
                <a:ea typeface="+mn-ea"/>
                <a:cs typeface="+mn-cs"/>
              </a:rPr>
              <a:t>policies with users, groups, and roles within an AWS account.</a:t>
            </a:r>
          </a:p>
          <a:p>
            <a:endParaRPr lang="en-US" b="0" i="0" kern="1200" dirty="0">
              <a:effectLst/>
              <a:ea typeface="+mn-ea"/>
              <a:cs typeface="+mn-cs"/>
            </a:endParaRPr>
          </a:p>
          <a:p>
            <a:r>
              <a:rPr lang="en-US" b="0" i="0" kern="1200" dirty="0">
                <a:effectLst/>
                <a:ea typeface="+mn-ea"/>
                <a:cs typeface="+mn-cs"/>
              </a:rPr>
              <a:t>With IAM policies,</a:t>
            </a:r>
            <a:r>
              <a:rPr lang="en-US" b="0" i="0" kern="1200" baseline="0" dirty="0">
                <a:effectLst/>
                <a:ea typeface="+mn-ea"/>
                <a:cs typeface="+mn-cs"/>
              </a:rPr>
              <a:t> </a:t>
            </a:r>
            <a:r>
              <a:rPr lang="en-US" b="0" i="0" kern="1200" dirty="0">
                <a:effectLst/>
                <a:ea typeface="+mn-ea"/>
                <a:cs typeface="+mn-cs"/>
              </a:rPr>
              <a:t>you can allow or deny access to AWS services</a:t>
            </a:r>
            <a:r>
              <a:rPr lang="en-US" b="0" i="0" kern="1200" baseline="0" dirty="0">
                <a:effectLst/>
                <a:ea typeface="+mn-ea"/>
                <a:cs typeface="+mn-cs"/>
              </a:rPr>
              <a:t> (</a:t>
            </a:r>
            <a:r>
              <a:rPr lang="en-US" b="0" i="0" kern="1200" dirty="0">
                <a:effectLst/>
                <a:ea typeface="+mn-ea"/>
                <a:cs typeface="+mn-cs"/>
              </a:rPr>
              <a:t>such as Amazon S3), individual AWS resources</a:t>
            </a:r>
            <a:r>
              <a:rPr lang="en-US" b="0" i="0" kern="1200" baseline="0" dirty="0">
                <a:effectLst/>
                <a:ea typeface="+mn-ea"/>
                <a:cs typeface="+mn-cs"/>
              </a:rPr>
              <a:t> (</a:t>
            </a:r>
            <a:r>
              <a:rPr lang="en-US" b="0" i="0" kern="1200" dirty="0">
                <a:effectLst/>
                <a:ea typeface="+mn-ea"/>
                <a:cs typeface="+mn-cs"/>
              </a:rPr>
              <a:t>such as a specific S3 bucket), or individual API actions</a:t>
            </a:r>
            <a:r>
              <a:rPr lang="en-US" b="0" i="0" kern="1200" baseline="0" dirty="0">
                <a:effectLst/>
                <a:ea typeface="+mn-ea"/>
                <a:cs typeface="+mn-cs"/>
              </a:rPr>
              <a:t> (</a:t>
            </a:r>
            <a:r>
              <a:rPr lang="en-US" b="0" i="0" kern="1200" dirty="0">
                <a:effectLst/>
                <a:ea typeface="+mn-ea"/>
                <a:cs typeface="+mn-cs"/>
              </a:rPr>
              <a:t>such as s3:CreateBucket). An IAM policy can be applied only to IAM users, groups, or roles, and it can never restrict the AWS account root user.</a:t>
            </a:r>
          </a:p>
          <a:p>
            <a:endParaRPr lang="en-US" b="0" i="0" kern="1200" dirty="0">
              <a:effectLst/>
              <a:ea typeface="+mn-ea"/>
              <a:cs typeface="+mn-cs"/>
            </a:endParaRPr>
          </a:p>
          <a:p>
            <a:r>
              <a:rPr lang="en-US" b="0" i="0" kern="1200" dirty="0">
                <a:effectLst/>
                <a:ea typeface="+mn-ea"/>
                <a:cs typeface="+mn-cs"/>
              </a:rPr>
              <a:t>In contrast, with Organizations, you use </a:t>
            </a:r>
            <a:r>
              <a:rPr lang="en-US" b="1" i="0" kern="1200" dirty="0">
                <a:effectLst/>
                <a:ea typeface="+mn-ea"/>
                <a:cs typeface="+mn-cs"/>
              </a:rPr>
              <a:t>service control policies (SCPs) </a:t>
            </a:r>
            <a:r>
              <a:rPr lang="en-US" b="0" i="0" kern="1200" dirty="0">
                <a:effectLst/>
                <a:ea typeface="+mn-ea"/>
                <a:cs typeface="+mn-cs"/>
              </a:rPr>
              <a:t>to allow or deny access to particular AWS services for individual AWS accounts or for groups of accounts in an OU. The specified actions from an attached SCP affect all IAM users, groups, and roles for an account, including the AWS account root user.</a:t>
            </a:r>
          </a:p>
        </p:txBody>
      </p:sp>
    </p:spTree>
    <p:extLst>
      <p:ext uri="{BB962C8B-B14F-4D97-AF65-F5344CB8AC3E}">
        <p14:creationId xmlns:p14="http://schemas.microsoft.com/office/powerpoint/2010/main" val="42463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lvl="0"/>
            <a:r>
              <a:rPr lang="en-US" dirty="0" smtClean="0"/>
              <a:t>To </a:t>
            </a:r>
            <a:r>
              <a:rPr lang="en-US" dirty="0"/>
              <a:t>learn more about the IAM policy simulator, see the IAM policy simulator at </a:t>
            </a:r>
            <a:r>
              <a:rPr lang="en-US" dirty="0">
                <a:hlinkClick r:id="rId3"/>
              </a:rPr>
              <a:t>https://docs.aws.amazon.com/IAM/latest/UserGuide/access_policies_testing-policies.html</a:t>
            </a:r>
            <a:r>
              <a:rPr lang="en-US" dirty="0"/>
              <a:t>.</a:t>
            </a:r>
          </a:p>
        </p:txBody>
      </p:sp>
    </p:spTree>
    <p:extLst>
      <p:ext uri="{BB962C8B-B14F-4D97-AF65-F5344CB8AC3E}">
        <p14:creationId xmlns:p14="http://schemas.microsoft.com/office/powerpoint/2010/main" val="343223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736862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smtClean="0">
                <a:solidFill>
                  <a:schemeClr val="tx1"/>
                </a:solidFill>
                <a:effectLst/>
                <a:latin typeface="+mn-lt"/>
                <a:ea typeface="+mn-ea"/>
                <a:cs typeface="+mn-cs"/>
              </a:rPr>
              <a:t>The </a:t>
            </a:r>
            <a:r>
              <a:rPr lang="en-US" b="1" i="0" kern="1200" dirty="0">
                <a:solidFill>
                  <a:schemeClr val="tx1"/>
                </a:solidFill>
                <a:effectLst/>
                <a:latin typeface="+mn-lt"/>
                <a:ea typeface="+mn-ea"/>
                <a:cs typeface="+mn-cs"/>
              </a:rPr>
              <a:t>AWS Organizations HTTPS Query API </a:t>
            </a:r>
            <a:r>
              <a:rPr lang="en-US" b="0" i="0" kern="1200" dirty="0">
                <a:solidFill>
                  <a:schemeClr val="tx1"/>
                </a:solidFill>
                <a:effectLst/>
                <a:latin typeface="+mn-lt"/>
                <a:ea typeface="+mn-ea"/>
                <a:cs typeface="+mn-cs"/>
              </a:rPr>
              <a:t>gives you programmatic access to AWS Organizations and AWS. You can use the API to issue HTTPS requests directly to the service. When you use the HTTPS API, you must include code to digitally sign requests by using your credentials.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70915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lvl="0" indent="-238125" defTabSz="342900">
              <a:lnSpc>
                <a:spcPct val="150000"/>
              </a:lnSpc>
              <a:spcBef>
                <a:spcPts val="0"/>
              </a:spcBef>
              <a:buClr>
                <a:schemeClr val="accent1"/>
              </a:buClr>
              <a:buNone/>
              <a:tabLst>
                <a:tab pos="8461375" algn="r"/>
              </a:tabLst>
            </a:pPr>
            <a:endParaRPr lang="en-US" dirty="0"/>
          </a:p>
        </p:txBody>
      </p:sp>
    </p:spTree>
    <p:extLst>
      <p:ext uri="{BB962C8B-B14F-4D97-AF65-F5344CB8AC3E}">
        <p14:creationId xmlns:p14="http://schemas.microsoft.com/office/powerpoint/2010/main" val="3550071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4150362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Billing Dashboard </a:t>
            </a:r>
            <a:r>
              <a:rPr lang="en-US" kern="1200" dirty="0">
                <a:solidFill>
                  <a:schemeClr val="tx1"/>
                </a:solidFill>
                <a:effectLst/>
                <a:latin typeface="+mn-lt"/>
                <a:ea typeface="+mn-ea"/>
                <a:cs typeface="+mn-cs"/>
              </a:rPr>
              <a:t>lets you view the status of your month-to-date AWS expenditure, identify the services that account for the majority of your overall expenditure, and understand at a high level how costs are trending.</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One of the graphs that is located on the dashboard is the </a:t>
            </a:r>
            <a:r>
              <a:rPr lang="en-US" b="1" kern="1200" dirty="0">
                <a:solidFill>
                  <a:schemeClr val="tx1"/>
                </a:solidFill>
                <a:effectLst/>
                <a:latin typeface="+mn-lt"/>
                <a:ea typeface="+mn-ea"/>
                <a:cs typeface="+mn-cs"/>
              </a:rPr>
              <a:t>Spend Summary</a:t>
            </a:r>
            <a:r>
              <a:rPr lang="en-US" b="0" kern="1200" dirty="0">
                <a:solidFill>
                  <a:schemeClr val="tx1"/>
                </a:solidFill>
                <a:effectLst/>
                <a:latin typeface="+mn-lt"/>
                <a:ea typeface="+mn-ea"/>
                <a:cs typeface="+mn-cs"/>
              </a:rPr>
              <a:t>.</a:t>
            </a:r>
            <a:r>
              <a:rPr lang="en-US" b="0" kern="1200" baseline="0" dirty="0">
                <a:solidFill>
                  <a:schemeClr val="tx1"/>
                </a:solidFill>
                <a:effectLst/>
                <a:latin typeface="+mn-lt"/>
                <a:ea typeface="+mn-ea"/>
                <a:cs typeface="+mn-cs"/>
              </a:rPr>
              <a:t> The Spend Summary </a:t>
            </a:r>
            <a:r>
              <a:rPr lang="en-US" kern="1200" dirty="0">
                <a:solidFill>
                  <a:schemeClr val="tx1"/>
                </a:solidFill>
                <a:effectLst/>
                <a:latin typeface="+mn-lt"/>
                <a:ea typeface="+mn-ea"/>
                <a:cs typeface="+mn-cs"/>
              </a:rPr>
              <a:t>shows you how much you spent last month, the estimated costs of your AWS usage for the month to date, and a forecast for how much you are likely to spend this month.</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Another graph is </a:t>
            </a:r>
            <a:r>
              <a:rPr lang="en-US" b="1" kern="1200" dirty="0">
                <a:solidFill>
                  <a:schemeClr val="tx1"/>
                </a:solidFill>
                <a:effectLst/>
                <a:latin typeface="+mn-lt"/>
                <a:ea typeface="+mn-ea"/>
                <a:cs typeface="+mn-cs"/>
              </a:rPr>
              <a:t>Month-to-Date Spend by Service</a:t>
            </a:r>
            <a:r>
              <a:rPr lang="en-US" b="0" kern="1200" dirty="0">
                <a:solidFill>
                  <a:schemeClr val="tx1"/>
                </a:solidFill>
                <a:effectLst/>
                <a:latin typeface="+mn-lt"/>
                <a:ea typeface="+mn-ea"/>
                <a:cs typeface="+mn-cs"/>
              </a:rPr>
              <a:t>,</a:t>
            </a:r>
            <a:r>
              <a:rPr lang="en-US" b="0" kern="1200" baseline="0" dirty="0">
                <a:solidFill>
                  <a:schemeClr val="tx1"/>
                </a:solidFill>
                <a:effectLst/>
                <a:latin typeface="+mn-lt"/>
                <a:ea typeface="+mn-ea"/>
                <a:cs typeface="+mn-cs"/>
              </a:rPr>
              <a:t> which </a:t>
            </a:r>
            <a:r>
              <a:rPr lang="en-US" kern="1200" dirty="0">
                <a:solidFill>
                  <a:schemeClr val="tx1"/>
                </a:solidFill>
                <a:effectLst/>
                <a:latin typeface="+mn-lt"/>
                <a:ea typeface="+mn-ea"/>
                <a:cs typeface="+mn-cs"/>
              </a:rPr>
              <a:t>shows the top services that you use most and the proportion of costs that</a:t>
            </a:r>
            <a:r>
              <a:rPr lang="en-US" kern="1200" baseline="0" dirty="0">
                <a:solidFill>
                  <a:schemeClr val="tx1"/>
                </a:solidFill>
                <a:effectLst/>
                <a:latin typeface="+mn-lt"/>
                <a:ea typeface="+mn-ea"/>
                <a:cs typeface="+mn-cs"/>
              </a:rPr>
              <a:t> are </a:t>
            </a:r>
            <a:r>
              <a:rPr lang="en-US" kern="1200" dirty="0">
                <a:solidFill>
                  <a:schemeClr val="tx1"/>
                </a:solidFill>
                <a:effectLst/>
                <a:latin typeface="+mn-lt"/>
                <a:ea typeface="+mn-ea"/>
                <a:cs typeface="+mn-cs"/>
              </a:rPr>
              <a:t>attributed to that service.</a:t>
            </a:r>
          </a:p>
        </p:txBody>
      </p:sp>
    </p:spTree>
    <p:extLst>
      <p:ext uri="{BB962C8B-B14F-4D97-AF65-F5344CB8AC3E}">
        <p14:creationId xmlns:p14="http://schemas.microsoft.com/office/powerpoint/2010/main" val="13666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Bills page </a:t>
            </a:r>
            <a:r>
              <a:rPr lang="en-US" kern="1200" dirty="0">
                <a:solidFill>
                  <a:schemeClr val="tx1"/>
                </a:solidFill>
                <a:effectLst/>
                <a:latin typeface="+mn-lt"/>
                <a:ea typeface="+mn-ea"/>
                <a:cs typeface="+mn-cs"/>
              </a:rPr>
              <a:t>lists the costs that you incurred over the past month for each AWS service, with a further breakdown by AWS Region and linked account.</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This tool gives you access to the most up-to</a:t>
            </a:r>
            <a:r>
              <a:rPr lang="en-US" kern="1200" baseline="0" dirty="0">
                <a:solidFill>
                  <a:schemeClr val="tx1"/>
                </a:solidFill>
                <a:effectLst/>
                <a:latin typeface="+mn-lt"/>
                <a:ea typeface="+mn-ea"/>
                <a:cs typeface="+mn-cs"/>
              </a:rPr>
              <a:t>-</a:t>
            </a:r>
            <a:r>
              <a:rPr lang="en-US" kern="1200" dirty="0">
                <a:solidFill>
                  <a:schemeClr val="tx1"/>
                </a:solidFill>
                <a:effectLst/>
                <a:latin typeface="+mn-lt"/>
                <a:ea typeface="+mn-ea"/>
                <a:cs typeface="+mn-cs"/>
              </a:rPr>
              <a:t>date information on your costs and usage, including your monthly bill and the detailed breakdown of the AWS services that you use.</a:t>
            </a:r>
          </a:p>
        </p:txBody>
      </p:sp>
    </p:spTree>
    <p:extLst>
      <p:ext uri="{BB962C8B-B14F-4D97-AF65-F5344CB8AC3E}">
        <p14:creationId xmlns:p14="http://schemas.microsoft.com/office/powerpoint/2010/main" val="3515920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Billing and Cost Management </a:t>
            </a:r>
            <a:r>
              <a:rPr lang="en-US" kern="1200" dirty="0">
                <a:solidFill>
                  <a:schemeClr val="tx1"/>
                </a:solidFill>
                <a:effectLst/>
                <a:latin typeface="+mn-lt"/>
                <a:ea typeface="+mn-ea"/>
                <a:cs typeface="+mn-cs"/>
              </a:rPr>
              <a:t>console includes the </a:t>
            </a:r>
            <a:r>
              <a:rPr lang="en-US" b="1" kern="1200" dirty="0">
                <a:solidFill>
                  <a:schemeClr val="tx1"/>
                </a:solidFill>
                <a:effectLst/>
                <a:latin typeface="+mn-lt"/>
                <a:ea typeface="+mn-ea"/>
                <a:cs typeface="+mn-cs"/>
              </a:rPr>
              <a:t>Cost Explorer page </a:t>
            </a:r>
            <a:r>
              <a:rPr lang="en-US" kern="1200" dirty="0">
                <a:solidFill>
                  <a:schemeClr val="tx1"/>
                </a:solidFill>
                <a:effectLst/>
                <a:latin typeface="+mn-lt"/>
                <a:ea typeface="+mn-ea"/>
                <a:cs typeface="+mn-cs"/>
              </a:rPr>
              <a:t>for viewing your AWS cost data as a graph.</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With Cost Explorer, you can visualize, understand, and manage your AWS costs and usage over time.</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38174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kern="1200" dirty="0">
                <a:solidFill>
                  <a:schemeClr val="tx1"/>
                </a:solidFill>
                <a:effectLst/>
                <a:latin typeface="+mn-lt"/>
                <a:ea typeface="+mn-ea"/>
                <a:cs typeface="+mn-cs"/>
              </a:rPr>
              <a:t>AWS Budgets </a:t>
            </a:r>
            <a:r>
              <a:rPr lang="en-US" kern="1200" dirty="0">
                <a:solidFill>
                  <a:schemeClr val="tx1"/>
                </a:solidFill>
                <a:effectLst/>
                <a:latin typeface="+mn-lt"/>
                <a:ea typeface="+mn-ea"/>
                <a:cs typeface="+mn-cs"/>
              </a:rPr>
              <a:t>uses the cost visualization that is provided by Cost Explorer to show you the status of your budgets and to provide forecasts of your estimated costs.</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also use AWS Budgets to create notifications for</a:t>
            </a:r>
            <a:r>
              <a:rPr lang="en-US" kern="1200" baseline="0" dirty="0">
                <a:solidFill>
                  <a:schemeClr val="tx1"/>
                </a:solidFill>
                <a:effectLst/>
                <a:latin typeface="+mn-lt"/>
                <a:ea typeface="+mn-ea"/>
                <a:cs typeface="+mn-cs"/>
              </a:rPr>
              <a:t> when </a:t>
            </a:r>
            <a:r>
              <a:rPr lang="en-US" kern="1200" dirty="0">
                <a:solidFill>
                  <a:schemeClr val="tx1"/>
                </a:solidFill>
                <a:effectLst/>
                <a:latin typeface="+mn-lt"/>
                <a:ea typeface="+mn-ea"/>
                <a:cs typeface="+mn-cs"/>
              </a:rPr>
              <a:t>you go over your budget for the month,</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or when your estimated costs exceed your budget. Budgets can be tracked at the monthly, quarterly, or yearly level, and you can customize the start and end dates. Budget alerts can be sent via email or via </a:t>
            </a:r>
            <a:r>
              <a:rPr lang="en-US" b="1" kern="1200" dirty="0">
                <a:solidFill>
                  <a:schemeClr val="tx1"/>
                </a:solidFill>
                <a:effectLst/>
                <a:latin typeface="+mn-lt"/>
                <a:ea typeface="+mn-ea"/>
                <a:cs typeface="+mn-cs"/>
              </a:rPr>
              <a:t>Amazon Simple Notification Service (Amazon SNS</a:t>
            </a:r>
            <a:r>
              <a:rPr lang="en-US" b="1" kern="1200" dirty="0" smtClean="0">
                <a:solidFill>
                  <a:schemeClr val="tx1"/>
                </a:solidFill>
                <a:effectLst/>
                <a:latin typeface="+mn-lt"/>
                <a:ea typeface="+mn-ea"/>
                <a:cs typeface="+mn-cs"/>
              </a:rPr>
              <a:t>).</a:t>
            </a:r>
            <a:endParaRPr lang="en-US" b="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86229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Cost and Usage Report </a:t>
            </a:r>
            <a:r>
              <a:rPr lang="en-US" kern="1200" dirty="0">
                <a:solidFill>
                  <a:schemeClr val="tx1"/>
                </a:solidFill>
                <a:effectLst/>
                <a:latin typeface="+mn-lt"/>
                <a:ea typeface="+mn-ea"/>
                <a:cs typeface="+mn-cs"/>
              </a:rPr>
              <a:t>is a single location for accessing comprehensive information about your AWS costs and usage. This tool lists the usage for each service category that is used by an account (and its users) in hourly or daily line items,</a:t>
            </a:r>
            <a:r>
              <a:rPr lang="en-US" kern="1200" baseline="0" dirty="0">
                <a:solidFill>
                  <a:schemeClr val="tx1"/>
                </a:solidFill>
                <a:effectLst/>
                <a:latin typeface="+mn-lt"/>
                <a:ea typeface="+mn-ea"/>
                <a:cs typeface="+mn-cs"/>
              </a:rPr>
              <a:t> and </a:t>
            </a:r>
            <a:r>
              <a:rPr lang="en-US" kern="1200" dirty="0">
                <a:solidFill>
                  <a:schemeClr val="tx1"/>
                </a:solidFill>
                <a:effectLst/>
                <a:latin typeface="+mn-lt"/>
                <a:ea typeface="+mn-ea"/>
                <a:cs typeface="+mn-cs"/>
              </a:rPr>
              <a:t>any tax that you activated for tax allocation purposes.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choose to have AWS to publish billing reports to an S3 bucket. These reports can be updated once a day. </a:t>
            </a:r>
          </a:p>
        </p:txBody>
      </p:sp>
    </p:spTree>
    <p:extLst>
      <p:ext uri="{BB962C8B-B14F-4D97-AF65-F5344CB8AC3E}">
        <p14:creationId xmlns:p14="http://schemas.microsoft.com/office/powerpoint/2010/main" val="1958459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306554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Whether you are new or continuing to adopt AWS services and applications as your business solutions, AWS want help you do amazing things with AWS. AWS Support can</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provide you</a:t>
            </a:r>
            <a:r>
              <a:rPr lang="en-US" kern="1200" baseline="0" dirty="0">
                <a:solidFill>
                  <a:schemeClr val="tx1"/>
                </a:solidFill>
                <a:effectLst/>
                <a:latin typeface="+mn-lt"/>
                <a:ea typeface="+mn-ea"/>
                <a:cs typeface="+mn-cs"/>
              </a:rPr>
              <a:t> with</a:t>
            </a:r>
            <a:r>
              <a:rPr lang="en-US" kern="1200" dirty="0">
                <a:solidFill>
                  <a:schemeClr val="tx1"/>
                </a:solidFill>
                <a:effectLst/>
                <a:latin typeface="+mn-lt"/>
                <a:ea typeface="+mn-ea"/>
                <a:cs typeface="+mn-cs"/>
              </a:rPr>
              <a:t> a unique combination of tools and expertise based on your current or future planned use cases. </a:t>
            </a:r>
          </a:p>
          <a:p>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AWS Support was developed to provide complete support and the right resources to aid your success. We want to support all our customers, including customers that might be experimenting with AWS, those that are looking for production uses of AWS, and also customers that use AWS as a business-critical resource. AWS Support can vary the type of support that is provided, depending on the customer’s needs and goals. </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22463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With AWS, customers can plan, deploy, and optimize with confidence.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If you would like proactive guidance, AWS Support</a:t>
            </a:r>
            <a:r>
              <a:rPr lang="en-US" kern="1200" baseline="0" dirty="0">
                <a:solidFill>
                  <a:schemeClr val="tx1"/>
                </a:solidFill>
                <a:effectLst/>
                <a:latin typeface="+mn-lt"/>
                <a:ea typeface="+mn-ea"/>
                <a:cs typeface="+mn-cs"/>
              </a:rPr>
              <a:t> has</a:t>
            </a:r>
            <a:r>
              <a:rPr lang="en-US" kern="1200" dirty="0">
                <a:solidFill>
                  <a:schemeClr val="tx1"/>
                </a:solidFill>
                <a:effectLst/>
                <a:latin typeface="+mn-lt"/>
                <a:ea typeface="+mn-ea"/>
                <a:cs typeface="+mn-cs"/>
              </a:rPr>
              <a:t> </a:t>
            </a:r>
            <a:r>
              <a:rPr lang="en-US" b="1" kern="1200" dirty="0">
                <a:solidFill>
                  <a:schemeClr val="tx1"/>
                </a:solidFill>
                <a:effectLst/>
                <a:latin typeface="+mn-lt"/>
                <a:ea typeface="+mn-ea"/>
                <a:cs typeface="+mn-cs"/>
              </a:rPr>
              <a:t>Technical Account Managers (TAMs)</a:t>
            </a:r>
            <a:r>
              <a:rPr lang="en-US" b="1"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who are designated as that user’s primary point of contact. The TAM can provide guidance, architectural review, and continuous ongoing communication to keep you informed and prepared as you plan, deploy, and optimize your solutions.</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If you want to ensure that you follow best practices to increase performance and fault tolerance in the AWS environment, AWS Support</a:t>
            </a:r>
            <a:r>
              <a:rPr lang="en-US" kern="1200" baseline="0" dirty="0">
                <a:solidFill>
                  <a:schemeClr val="tx1"/>
                </a:solidFill>
                <a:effectLst/>
                <a:latin typeface="+mn-lt"/>
                <a:ea typeface="+mn-ea"/>
                <a:cs typeface="+mn-cs"/>
              </a:rPr>
              <a:t> has</a:t>
            </a:r>
            <a:r>
              <a:rPr lang="en-US" kern="1200" dirty="0">
                <a:solidFill>
                  <a:schemeClr val="tx1"/>
                </a:solidFill>
                <a:effectLst/>
                <a:latin typeface="+mn-lt"/>
                <a:ea typeface="+mn-ea"/>
                <a:cs typeface="+mn-cs"/>
              </a:rPr>
              <a:t> </a:t>
            </a:r>
            <a:r>
              <a:rPr lang="en-US" b="1" kern="1200" dirty="0">
                <a:solidFill>
                  <a:schemeClr val="tx1"/>
                </a:solidFill>
                <a:effectLst/>
                <a:latin typeface="+mn-lt"/>
                <a:ea typeface="+mn-ea"/>
                <a:cs typeface="+mn-cs"/>
              </a:rPr>
              <a:t>AWS Trusted Advisor</a:t>
            </a:r>
            <a:r>
              <a:rPr lang="en-US" kern="1200" dirty="0">
                <a:solidFill>
                  <a:schemeClr val="tx1"/>
                </a:solidFill>
                <a:effectLst/>
                <a:latin typeface="+mn-lt"/>
                <a:ea typeface="+mn-ea"/>
                <a:cs typeface="+mn-cs"/>
              </a:rPr>
              <a:t>. AWS Trusted Advisor is like a customized cloud expert.</a:t>
            </a:r>
            <a:r>
              <a:rPr lang="en-US" kern="1200" baseline="0" dirty="0">
                <a:solidFill>
                  <a:schemeClr val="tx1"/>
                </a:solidFill>
                <a:effectLst/>
                <a:latin typeface="+mn-lt"/>
                <a:ea typeface="+mn-ea"/>
                <a:cs typeface="+mn-cs"/>
              </a:rPr>
              <a:t> It </a:t>
            </a:r>
            <a:r>
              <a:rPr lang="en-US" kern="1200" dirty="0">
                <a:solidFill>
                  <a:schemeClr val="tx1"/>
                </a:solidFill>
                <a:effectLst/>
                <a:latin typeface="+mn-lt"/>
                <a:ea typeface="+mn-ea"/>
                <a:cs typeface="+mn-cs"/>
              </a:rPr>
              <a:t>is an online resource that checks for opportunities to reduce monthly expenditures and increase productivity.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For account assistance, the </a:t>
            </a:r>
            <a:r>
              <a:rPr lang="en-US" b="1" kern="1200" dirty="0">
                <a:solidFill>
                  <a:schemeClr val="tx1"/>
                </a:solidFill>
                <a:effectLst/>
                <a:latin typeface="+mn-lt"/>
                <a:ea typeface="+mn-ea"/>
                <a:cs typeface="+mn-cs"/>
              </a:rPr>
              <a:t>Support Concierge </a:t>
            </a:r>
            <a:r>
              <a:rPr lang="en-US" kern="1200" dirty="0">
                <a:solidFill>
                  <a:schemeClr val="tx1"/>
                </a:solidFill>
                <a:effectLst/>
                <a:latin typeface="+mn-lt"/>
                <a:ea typeface="+mn-ea"/>
                <a:cs typeface="+mn-cs"/>
              </a:rPr>
              <a:t>is a billing and account expert who will provide quick and efficient analysis on billing and account issues. The concierge addresses all non-technical billing and account-level inquiries. </a:t>
            </a:r>
          </a:p>
        </p:txBody>
      </p:sp>
    </p:spTree>
    <p:extLst>
      <p:ext uri="{BB962C8B-B14F-4D97-AF65-F5344CB8AC3E}">
        <p14:creationId xmlns:p14="http://schemas.microsoft.com/office/powerpoint/2010/main" val="1816020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650569"/>
          </a:xfrm>
          <a:prstGeom prst="rect">
            <a:avLst/>
          </a:prstGeom>
        </p:spPr>
        <p:txBody>
          <a:bodyPr/>
          <a:lstStyle/>
          <a:p>
            <a:r>
              <a:rPr lang="en-US" kern="1200" dirty="0">
                <a:solidFill>
                  <a:schemeClr val="tx1"/>
                </a:solidFill>
                <a:effectLst/>
                <a:latin typeface="+mn-lt"/>
                <a:ea typeface="+mn-ea"/>
                <a:cs typeface="+mn-cs"/>
              </a:rPr>
              <a:t>AWS wants you to be able to plan, deploy, and optimize with confidence.</a:t>
            </a:r>
            <a:r>
              <a:rPr lang="en-US" kern="1200" baseline="0" dirty="0">
                <a:solidFill>
                  <a:schemeClr val="tx1"/>
                </a:solidFill>
                <a:effectLst/>
                <a:latin typeface="+mn-lt"/>
                <a:ea typeface="+mn-ea"/>
                <a:cs typeface="+mn-cs"/>
              </a:rPr>
              <a:t> W</a:t>
            </a:r>
            <a:r>
              <a:rPr lang="en-US" kern="1200" dirty="0">
                <a:solidFill>
                  <a:schemeClr val="tx1"/>
                </a:solidFill>
                <a:effectLst/>
                <a:latin typeface="+mn-lt"/>
                <a:ea typeface="+mn-ea"/>
                <a:cs typeface="+mn-cs"/>
              </a:rPr>
              <a:t>e have developed specific plans to support you, including Basic, Developer, Business, and Enterprise support plans.</a:t>
            </a:r>
          </a:p>
          <a:p>
            <a:endParaRPr lang="en-US" kern="1200" dirty="0">
              <a:solidFill>
                <a:schemeClr val="tx1"/>
              </a:solidFill>
              <a:effectLst/>
              <a:latin typeface="+mn-lt"/>
              <a:ea typeface="+mn-ea"/>
              <a:cs typeface="+mn-cs"/>
            </a:endParaRPr>
          </a:p>
          <a:p>
            <a:pPr marL="171450" indent="-171450">
              <a:buFont typeface="Arial" panose="020B0604020202020204" pitchFamily="34" charset="0"/>
              <a:buChar char="•"/>
            </a:pPr>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Basic Support Plan </a:t>
            </a:r>
            <a:r>
              <a:rPr lang="en-US" kern="1200" dirty="0">
                <a:solidFill>
                  <a:schemeClr val="tx1"/>
                </a:solidFill>
                <a:effectLst/>
                <a:latin typeface="+mn-lt"/>
                <a:ea typeface="+mn-ea"/>
                <a:cs typeface="+mn-cs"/>
              </a:rPr>
              <a:t>offers:</a:t>
            </a:r>
          </a:p>
          <a:p>
            <a:pPr marL="628650" lvl="1" indent="-171450">
              <a:buFont typeface="Arial" panose="020B0604020202020204" pitchFamily="34" charset="0"/>
              <a:buChar char="•"/>
            </a:pPr>
            <a:r>
              <a:rPr lang="en-US" kern="1200" dirty="0">
                <a:solidFill>
                  <a:schemeClr val="tx1"/>
                </a:solidFill>
                <a:effectLst/>
                <a:latin typeface="+mn-lt"/>
                <a:ea typeface="+mn-ea"/>
                <a:cs typeface="+mn-cs"/>
              </a:rPr>
              <a:t>24/7</a:t>
            </a:r>
            <a:r>
              <a:rPr lang="en-US" kern="1200" baseline="0" dirty="0">
                <a:solidFill>
                  <a:schemeClr val="tx1"/>
                </a:solidFill>
                <a:effectLst/>
                <a:latin typeface="+mn-lt"/>
                <a:ea typeface="+mn-ea"/>
                <a:cs typeface="+mn-cs"/>
              </a:rPr>
              <a:t> access to customer service, documentation, whitepapers and support forums.</a:t>
            </a:r>
          </a:p>
          <a:p>
            <a:pPr marL="628650" lvl="1" indent="-171450">
              <a:buFont typeface="Arial" panose="020B0604020202020204" pitchFamily="34" charset="0"/>
              <a:buChar char="•"/>
            </a:pPr>
            <a:r>
              <a:rPr lang="en-US" kern="1200" baseline="0" dirty="0">
                <a:solidFill>
                  <a:schemeClr val="tx1"/>
                </a:solidFill>
                <a:effectLst/>
                <a:latin typeface="+mn-lt"/>
                <a:ea typeface="+mn-ea"/>
                <a:cs typeface="+mn-cs"/>
              </a:rPr>
              <a:t>Access to six core Trusted Advisor checks.</a:t>
            </a:r>
          </a:p>
          <a:p>
            <a:pPr marL="628650" lvl="1" indent="-171450">
              <a:buFont typeface="Arial" panose="020B0604020202020204" pitchFamily="34" charset="0"/>
              <a:buChar char="•"/>
            </a:pPr>
            <a:r>
              <a:rPr lang="en-US" kern="1200" baseline="0" dirty="0">
                <a:solidFill>
                  <a:schemeClr val="tx1"/>
                </a:solidFill>
                <a:effectLst/>
                <a:latin typeface="+mn-lt"/>
                <a:ea typeface="+mn-ea"/>
                <a:cs typeface="+mn-cs"/>
              </a:rPr>
              <a:t>Access to Personal Health Dashboard.</a:t>
            </a:r>
          </a:p>
          <a:p>
            <a:pPr marL="457200" lvl="1" indent="0">
              <a:buFont typeface="Arial" panose="020B0604020202020204" pitchFamily="34" charset="0"/>
              <a:buNone/>
            </a:pPr>
            <a:endParaRPr lang="en-US"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Developer</a:t>
            </a:r>
            <a:r>
              <a:rPr lang="en-US" b="1" kern="1200" baseline="0" dirty="0">
                <a:solidFill>
                  <a:schemeClr val="tx1"/>
                </a:solidFill>
                <a:effectLst/>
                <a:latin typeface="+mn-lt"/>
                <a:ea typeface="+mn-ea"/>
                <a:cs typeface="+mn-cs"/>
              </a:rPr>
              <a:t> Support Plan </a:t>
            </a:r>
            <a:r>
              <a:rPr lang="en-US" kern="1200" baseline="0" dirty="0">
                <a:solidFill>
                  <a:schemeClr val="tx1"/>
                </a:solidFill>
                <a:effectLst/>
                <a:latin typeface="+mn-lt"/>
                <a:ea typeface="+mn-ea"/>
                <a:cs typeface="+mn-cs"/>
              </a:rPr>
              <a:t>offers r</a:t>
            </a:r>
            <a:r>
              <a:rPr lang="en-US" dirty="0"/>
              <a:t>esources for customers that are testing or doing early development on AWS, and any customers who:</a:t>
            </a:r>
          </a:p>
          <a:p>
            <a:pPr marL="628650" lvl="1" indent="-171450">
              <a:buFont typeface="Arial" panose="020B0604020202020204" pitchFamily="34" charset="0"/>
              <a:buChar char="•"/>
            </a:pPr>
            <a:r>
              <a:rPr lang="en-US" dirty="0"/>
              <a:t>Want access to guidance and technical support.</a:t>
            </a:r>
          </a:p>
          <a:p>
            <a:pPr marL="628650" lvl="1" indent="-171450">
              <a:buFont typeface="Arial" panose="020B0604020202020204" pitchFamily="34" charset="0"/>
              <a:buChar char="•"/>
            </a:pPr>
            <a:r>
              <a:rPr lang="en-US" dirty="0"/>
              <a:t>Are exploring how to quickly put AWS to work.</a:t>
            </a:r>
          </a:p>
          <a:p>
            <a:pPr marL="628650" lvl="1" indent="-171450">
              <a:buFont typeface="Arial" panose="020B0604020202020204" pitchFamily="34" charset="0"/>
              <a:buChar char="•"/>
            </a:pPr>
            <a:r>
              <a:rPr lang="en-US" dirty="0"/>
              <a:t>Use AWS for non-production workloads or applications.</a:t>
            </a:r>
          </a:p>
          <a:p>
            <a:pPr lvl="1"/>
            <a:endParaRPr lang="en-US" dirty="0"/>
          </a:p>
          <a:p>
            <a:pPr marL="171450" indent="-171450">
              <a:buFont typeface="Arial" panose="020B0604020202020204" pitchFamily="34" charset="0"/>
              <a:buChar char="•"/>
            </a:pPr>
            <a:r>
              <a:rPr lang="en-US" dirty="0"/>
              <a:t>The </a:t>
            </a:r>
            <a:r>
              <a:rPr lang="en-US" b="1" dirty="0"/>
              <a:t>Business</a:t>
            </a:r>
            <a:r>
              <a:rPr lang="en-US" b="1" baseline="0" dirty="0"/>
              <a:t> Support Plan </a:t>
            </a:r>
            <a:r>
              <a:rPr lang="en-US" baseline="0" dirty="0"/>
              <a:t>offers r</a:t>
            </a:r>
            <a:r>
              <a:rPr lang="en-US" dirty="0"/>
              <a:t>esources for customers that</a:t>
            </a:r>
            <a:r>
              <a:rPr lang="en-US" baseline="0" dirty="0"/>
              <a:t> are</a:t>
            </a:r>
            <a:r>
              <a:rPr lang="en-US" dirty="0"/>
              <a:t> running production workloads on AWS,</a:t>
            </a:r>
            <a:r>
              <a:rPr lang="en-US" baseline="0" dirty="0"/>
              <a:t> and </a:t>
            </a:r>
            <a:r>
              <a:rPr lang="en-US" dirty="0"/>
              <a:t>any customers who:</a:t>
            </a:r>
          </a:p>
          <a:p>
            <a:pPr marL="628650" lvl="1" indent="-171450">
              <a:buFont typeface="Arial" panose="020B0604020202020204" pitchFamily="34" charset="0"/>
              <a:buChar char="•"/>
            </a:pPr>
            <a:r>
              <a:rPr lang="en-US" dirty="0"/>
              <a:t>Run one or more applications in production environments.</a:t>
            </a:r>
          </a:p>
          <a:p>
            <a:pPr marL="628650" lvl="1" indent="-171450">
              <a:buFont typeface="Arial" panose="020B0604020202020204" pitchFamily="34" charset="0"/>
              <a:buChar char="•"/>
            </a:pPr>
            <a:r>
              <a:rPr lang="en-US" dirty="0"/>
              <a:t>Have multiple services activated, or use key services extensively.</a:t>
            </a:r>
          </a:p>
          <a:p>
            <a:pPr marL="628650" lvl="1" indent="-171450">
              <a:buFont typeface="Arial" panose="020B0604020202020204" pitchFamily="34" charset="0"/>
              <a:buChar char="•"/>
            </a:pPr>
            <a:r>
              <a:rPr lang="en-US" dirty="0"/>
              <a:t>Depend on their business solutions to be available, scalable, and secure.</a:t>
            </a:r>
          </a:p>
          <a:p>
            <a:pPr lvl="1"/>
            <a:endParaRPr lang="en-US" dirty="0"/>
          </a:p>
          <a:p>
            <a:pPr marL="171450" indent="-171450">
              <a:buFont typeface="Arial" panose="020B0604020202020204" pitchFamily="34" charset="0"/>
              <a:buChar char="•"/>
            </a:pPr>
            <a:r>
              <a:rPr lang="en-US" dirty="0"/>
              <a:t>The </a:t>
            </a:r>
            <a:r>
              <a:rPr lang="en-US" b="1" dirty="0"/>
              <a:t>Enterprise</a:t>
            </a:r>
            <a:r>
              <a:rPr lang="en-US" b="1" baseline="0" dirty="0"/>
              <a:t> Support Plan </a:t>
            </a:r>
            <a:r>
              <a:rPr lang="en-US" baseline="0" dirty="0"/>
              <a:t>offers </a:t>
            </a:r>
            <a:r>
              <a:rPr lang="en-US" dirty="0"/>
              <a:t>resources for customers that are running business and mission-critical workloads on AWS, and any customers who want to:</a:t>
            </a:r>
          </a:p>
          <a:p>
            <a:pPr marL="628650" lvl="1" indent="-171450">
              <a:buFont typeface="Arial" panose="020B0604020202020204" pitchFamily="34" charset="0"/>
              <a:buChar char="•"/>
            </a:pPr>
            <a:r>
              <a:rPr lang="en-US" dirty="0"/>
              <a:t>Focus on proactive management to increase efficiency and availability.</a:t>
            </a:r>
          </a:p>
          <a:p>
            <a:pPr marL="628650" lvl="1" indent="-171450">
              <a:buFont typeface="Arial" panose="020B0604020202020204" pitchFamily="34" charset="0"/>
              <a:buChar char="•"/>
            </a:pPr>
            <a:r>
              <a:rPr lang="en-US" dirty="0"/>
              <a:t>Build and operate workloads</a:t>
            </a:r>
            <a:r>
              <a:rPr lang="en-US" baseline="0" dirty="0"/>
              <a:t> that</a:t>
            </a:r>
            <a:r>
              <a:rPr lang="en-US" dirty="0"/>
              <a:t> follow AWS best practices.</a:t>
            </a:r>
          </a:p>
          <a:p>
            <a:pPr marL="628650" lvl="1" indent="-171450">
              <a:buFont typeface="Arial" panose="020B0604020202020204" pitchFamily="34" charset="0"/>
              <a:buChar char="•"/>
            </a:pPr>
            <a:r>
              <a:rPr lang="en-US" dirty="0"/>
              <a:t>Use AWS expertise to support launches and migrations.</a:t>
            </a:r>
          </a:p>
          <a:p>
            <a:pPr marL="628650" lvl="1" indent="-171450">
              <a:buFont typeface="Arial" panose="020B0604020202020204" pitchFamily="34" charset="0"/>
              <a:buChar char="•"/>
            </a:pPr>
            <a:r>
              <a:rPr lang="en-US" dirty="0"/>
              <a:t>Use a Technical Account Manager (TAM),</a:t>
            </a:r>
            <a:r>
              <a:rPr lang="en-US" baseline="0" dirty="0"/>
              <a:t> who </a:t>
            </a:r>
            <a:r>
              <a:rPr lang="en-US" dirty="0"/>
              <a:t>provides technical expertise for the full range of AWS services and obtains a detailed understanding of your use case and technology architecture. The Technical Account Manager is the primary point of contact for ongoing support needs.</a:t>
            </a:r>
          </a:p>
        </p:txBody>
      </p:sp>
    </p:spTree>
    <p:extLst>
      <p:ext uri="{BB962C8B-B14F-4D97-AF65-F5344CB8AC3E}">
        <p14:creationId xmlns:p14="http://schemas.microsoft.com/office/powerpoint/2010/main" val="1183323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lvl="0" indent="-238125" defTabSz="342900">
              <a:lnSpc>
                <a:spcPct val="150000"/>
              </a:lnSpc>
              <a:spcBef>
                <a:spcPts val="0"/>
              </a:spcBef>
              <a:buClr>
                <a:schemeClr val="accent1"/>
              </a:buClr>
              <a:buNone/>
              <a:tabLst>
                <a:tab pos="8461375" algn="r"/>
              </a:tabLst>
            </a:pPr>
            <a:endParaRPr lang="en-US" dirty="0"/>
          </a:p>
        </p:txBody>
      </p:sp>
    </p:spTree>
    <p:extLst>
      <p:ext uri="{BB962C8B-B14F-4D97-AF65-F5344CB8AC3E}">
        <p14:creationId xmlns:p14="http://schemas.microsoft.com/office/powerpoint/2010/main" val="3456564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809550"/>
          </a:xfrm>
          <a:prstGeom prst="rect">
            <a:avLst/>
          </a:prstGeom>
        </p:spPr>
        <p:txBody>
          <a:bodyPr/>
          <a:lstStyle/>
          <a:p>
            <a:r>
              <a:rPr lang="en-US" kern="1200" dirty="0">
                <a:solidFill>
                  <a:schemeClr val="tx1"/>
                </a:solidFill>
                <a:effectLst/>
                <a:ea typeface="+mn-ea"/>
                <a:cs typeface="+mn-cs"/>
              </a:rPr>
              <a:t>It addition to understanding the costs that are associated with different support plans, it is critical that you understand the service levels that are associated with each plan. In addition to the support plan you select, the case severity will drive the type of response that you receive. There are five different </a:t>
            </a:r>
            <a:r>
              <a:rPr lang="en-US" i="0" kern="1200" dirty="0">
                <a:solidFill>
                  <a:schemeClr val="tx1"/>
                </a:solidFill>
                <a:effectLst/>
                <a:ea typeface="+mn-ea"/>
                <a:cs typeface="+mn-cs"/>
              </a:rPr>
              <a:t>severity</a:t>
            </a:r>
            <a:r>
              <a:rPr lang="en-US" kern="1200" dirty="0">
                <a:solidFill>
                  <a:schemeClr val="tx1"/>
                </a:solidFill>
                <a:effectLst/>
                <a:ea typeface="+mn-ea"/>
                <a:cs typeface="+mn-cs"/>
              </a:rPr>
              <a:t> levels:</a:t>
            </a:r>
          </a:p>
          <a:p>
            <a:pPr marL="171450" indent="-171450">
              <a:buFont typeface="Arial" panose="020B0604020202020204" pitchFamily="34" charset="0"/>
              <a:buChar char="•"/>
            </a:pPr>
            <a:r>
              <a:rPr lang="en-US" b="1" dirty="0"/>
              <a:t>Critical</a:t>
            </a:r>
            <a:r>
              <a:rPr lang="en-US" b="0" baseline="0" dirty="0"/>
              <a:t> –</a:t>
            </a:r>
            <a:r>
              <a:rPr lang="en-US" dirty="0"/>
              <a:t> Your business is at risk. Critical functions of your application are unavailable.</a:t>
            </a:r>
          </a:p>
          <a:p>
            <a:pPr marL="171450" indent="-171450">
              <a:buFont typeface="Arial" panose="020B0604020202020204" pitchFamily="34" charset="0"/>
              <a:buChar char="•"/>
            </a:pPr>
            <a:r>
              <a:rPr lang="en-US" b="1" dirty="0"/>
              <a:t>Urgent</a:t>
            </a:r>
            <a:r>
              <a:rPr lang="en-US" b="0" baseline="0" dirty="0"/>
              <a:t> –</a:t>
            </a:r>
            <a:r>
              <a:rPr lang="en-US" dirty="0"/>
              <a:t> Your business is significantly impacted. Important functions of your application are unavailable.</a:t>
            </a:r>
          </a:p>
          <a:p>
            <a:pPr marL="171450" indent="-171450">
              <a:buFont typeface="Arial" panose="020B0604020202020204" pitchFamily="34" charset="0"/>
              <a:buChar char="•"/>
            </a:pPr>
            <a:r>
              <a:rPr lang="en-US" b="1" dirty="0"/>
              <a:t>High</a:t>
            </a:r>
            <a:r>
              <a:rPr lang="en-US" b="0" baseline="0" dirty="0"/>
              <a:t> –</a:t>
            </a:r>
            <a:r>
              <a:rPr lang="en-US" dirty="0"/>
              <a:t> Important functions of your application are impaired or degraded.</a:t>
            </a:r>
          </a:p>
          <a:p>
            <a:pPr marL="171450" indent="-171450">
              <a:buFont typeface="Arial" panose="020B0604020202020204" pitchFamily="34" charset="0"/>
              <a:buChar char="•"/>
            </a:pPr>
            <a:r>
              <a:rPr lang="en-US" b="1" dirty="0"/>
              <a:t>Normal</a:t>
            </a:r>
            <a:r>
              <a:rPr lang="en-US" b="0" baseline="0" dirty="0"/>
              <a:t> –</a:t>
            </a:r>
            <a:r>
              <a:rPr lang="en-US" dirty="0"/>
              <a:t> Non-critical functions of your application are behaving abnormally, or you have a time-sensitive development question.</a:t>
            </a:r>
          </a:p>
          <a:p>
            <a:pPr marL="171450" indent="-171450">
              <a:buFont typeface="Arial" panose="020B0604020202020204" pitchFamily="34" charset="0"/>
              <a:buChar char="•"/>
            </a:pPr>
            <a:r>
              <a:rPr lang="en-US" b="1" dirty="0"/>
              <a:t>Low</a:t>
            </a:r>
            <a:r>
              <a:rPr lang="en-US" b="0" baseline="0" dirty="0"/>
              <a:t> –</a:t>
            </a:r>
            <a:r>
              <a:rPr lang="en-US" dirty="0"/>
              <a:t> You have a general development question, or you want to request a feature.</a:t>
            </a:r>
          </a:p>
          <a:p>
            <a:pPr marR="0" lvl="0" algn="l" defTabSz="914400" rtl="0" eaLnBrk="1" fontAlgn="auto" latinLnBrk="0" hangingPunct="1">
              <a:lnSpc>
                <a:spcPct val="100000"/>
              </a:lnSpc>
              <a:spcBef>
                <a:spcPts val="0"/>
              </a:spcBef>
              <a:spcAft>
                <a:spcPts val="0"/>
              </a:spcAft>
              <a:buClrTx/>
              <a:buSzTx/>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ea typeface="+mn-ea"/>
                <a:cs typeface="+mn-cs"/>
              </a:rPr>
              <a:t>Note that there is no case support with the Basic Support Plan. These response times should be considered when you determine which support plan is best for your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a:defRPr/>
            </a:pPr>
            <a:r>
              <a:rPr lang="en-US" dirty="0"/>
              <a:t>To learn more about AWS Support plans,</a:t>
            </a:r>
            <a:r>
              <a:rPr lang="en-US" baseline="0" dirty="0"/>
              <a:t> see </a:t>
            </a:r>
            <a:r>
              <a:rPr lang="en-US" dirty="0">
                <a:ea typeface="Amazon Ember Light" panose="020B0403020204020204" pitchFamily="34" charset="0"/>
                <a:cs typeface="Amazon Ember Light" panose="020B0403020204020204" pitchFamily="34" charset="0"/>
              </a:rPr>
              <a:t>Compare AWS Support Plans at </a:t>
            </a:r>
            <a:r>
              <a:rPr lang="en-US" dirty="0">
                <a:ea typeface="Amazon Ember Light" panose="020B0403020204020204" pitchFamily="34" charset="0"/>
                <a:cs typeface="Amazon Ember Light" panose="020B0403020204020204" pitchFamily="34" charset="0"/>
                <a:hlinkClick r:id="rId3"/>
              </a:rPr>
              <a:t>https://aws.amazon.com/premiumsupport/plans/</a:t>
            </a:r>
            <a:r>
              <a:rPr lang="en-US" baseline="0" dirty="0"/>
              <a:t>.</a:t>
            </a:r>
          </a:p>
          <a:p>
            <a:pPr>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effectLst/>
                <a:latin typeface="Calibri" panose="020F0502020204030204" pitchFamily="34" charset="0"/>
                <a:ea typeface="Calibri" panose="020F0502020204030204" pitchFamily="34" charset="0"/>
                <a:cs typeface="Calibri" panose="020F0502020204030204" pitchFamily="34" charset="0"/>
              </a:rPr>
              <a:t>For accessibility:</a:t>
            </a:r>
            <a:r>
              <a:rPr lang="en-AU" dirty="0">
                <a:effectLst/>
                <a:latin typeface="Calibri" panose="020F0502020204030204" pitchFamily="34" charset="0"/>
                <a:ea typeface="Calibri" panose="020F0502020204030204" pitchFamily="34" charset="0"/>
                <a:cs typeface="Calibri" panose="020F0502020204030204" pitchFamily="34" charset="0"/>
              </a:rPr>
              <a:t> Case severity response times for the four different support levels (basic, developer plan, business plan, and enterprise plan, each with more support respectively. </a:t>
            </a:r>
            <a:r>
              <a:rPr lang="en-AU" b="1" dirty="0">
                <a:effectLst/>
                <a:latin typeface="Calibri" panose="020F0502020204030204" pitchFamily="34" charset="0"/>
                <a:ea typeface="Calibri" panose="020F0502020204030204" pitchFamily="34" charset="0"/>
                <a:cs typeface="Calibri" panose="020F0502020204030204" pitchFamily="34" charset="0"/>
              </a:rPr>
              <a:t>End of accessibility description.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defRPr/>
            </a:pPr>
            <a:endParaRPr lang="en-US" dirty="0"/>
          </a:p>
        </p:txBody>
      </p:sp>
    </p:spTree>
    <p:extLst>
      <p:ext uri="{BB962C8B-B14F-4D97-AF65-F5344CB8AC3E}">
        <p14:creationId xmlns:p14="http://schemas.microsoft.com/office/powerpoint/2010/main" val="4165232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390798"/>
          </a:xfrm>
          <a:prstGeom prst="rect">
            <a:avLst/>
          </a:prstGeom>
        </p:spPr>
        <p:txBody>
          <a:bodyPr/>
          <a:lstStyle/>
          <a:p>
            <a:r>
              <a:rPr lang="en-US" dirty="0"/>
              <a:t>In summary </a:t>
            </a:r>
            <a:r>
              <a:rPr lang="en-US" kern="1200" dirty="0">
                <a:solidFill>
                  <a:schemeClr val="tx1"/>
                </a:solidFill>
                <a:effectLst/>
                <a:latin typeface="+mn-lt"/>
                <a:ea typeface="+mn-ea"/>
                <a:cs typeface="+mn-cs"/>
              </a:rPr>
              <a:t>you:</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Explored the fundamentals of AWS pricing</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Reviewed Total Cost of Ownership concepts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Reviewed an AWS Pricing Calculator estimate.</a:t>
            </a:r>
          </a:p>
          <a:p>
            <a:pPr lvl="0"/>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Total Cost of Ownership is a concept to help you understand and compare the costs that are associated with different deployments. AWS provides the AWS Pricing Calculator to assist you with the calculations that are needed to estimate cost savings.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Use the </a:t>
            </a:r>
            <a:r>
              <a:rPr lang="en-US" b="1" kern="1200" dirty="0">
                <a:solidFill>
                  <a:schemeClr val="tx1"/>
                </a:solidFill>
                <a:effectLst/>
                <a:latin typeface="+mn-lt"/>
                <a:ea typeface="+mn-ea"/>
                <a:cs typeface="+mn-cs"/>
              </a:rPr>
              <a:t>AWS Pricing Calculator </a:t>
            </a:r>
            <a:r>
              <a:rPr lang="en-US" kern="1200" dirty="0">
                <a:solidFill>
                  <a:schemeClr val="tx1"/>
                </a:solidFill>
                <a:effectLst/>
                <a:latin typeface="+mn-lt"/>
                <a:ea typeface="+mn-ea"/>
                <a:cs typeface="+mn-cs"/>
              </a:rPr>
              <a:t>to:</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Estimate monthly costs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Identify opportunities to reduce monthly costs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Model your solutions before building them</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Explore price points and calculations behind your estimate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Find the available instance types and contracts that meet your needs</a:t>
            </a:r>
          </a:p>
          <a:p>
            <a:r>
              <a:rPr lang="en-US" kern="1200" dirty="0">
                <a:solidFill>
                  <a:schemeClr val="tx1"/>
                </a:solidFill>
                <a:effectLst/>
                <a:latin typeface="+mn-lt"/>
                <a:ea typeface="+mn-ea"/>
                <a:cs typeface="+mn-cs"/>
              </a:rPr>
              <a:t> </a:t>
            </a:r>
          </a:p>
          <a:p>
            <a:r>
              <a:rPr lang="en-US" b="1" dirty="0"/>
              <a:t>AWS Billing and Cost Management </a:t>
            </a:r>
            <a:r>
              <a:rPr lang="en-US" dirty="0"/>
              <a:t>provides you with tools to help you access, understand, allocate, control, and optimize your AWS costs and usage. These tools include AWS Bills, AWS Cost Explorer, AWS Budgets, and AWS Cost and Usage Reports. </a:t>
            </a:r>
          </a:p>
          <a:p>
            <a:r>
              <a:rPr lang="en-US" dirty="0"/>
              <a:t> </a:t>
            </a:r>
          </a:p>
          <a:p>
            <a:r>
              <a:rPr lang="en-US" dirty="0"/>
              <a:t>These tools give you access to the most comprehensive information about your AWS costs and usage including which AWS services are the main cost drivers. Knowing and understanding your usage and costs will enable you to plan ahead and improve your AWS implementation.</a:t>
            </a:r>
          </a:p>
          <a:p>
            <a:pPr marL="0" indent="0">
              <a:buFont typeface="Arial" panose="020B0604020202020204" pitchFamily="34" charset="0"/>
              <a:buNone/>
            </a:pPr>
            <a:endParaRPr lang="en-US"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718544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dirty="0"/>
              <a:t>AWS Economics Center: </a:t>
            </a:r>
            <a:r>
              <a:rPr lang="en-US" dirty="0">
                <a:hlinkClick r:id="rId3"/>
              </a:rPr>
              <a:t>http://aws.amazon.com/economics/</a:t>
            </a:r>
            <a:endParaRPr lang="en-US" dirty="0"/>
          </a:p>
          <a:p>
            <a:pPr marL="171450" indent="-171450">
              <a:buFont typeface="Arial" panose="020B0604020202020204" pitchFamily="34" charset="0"/>
              <a:buChar char="•"/>
            </a:pPr>
            <a:r>
              <a:rPr lang="en-US" dirty="0"/>
              <a:t>AWS Pricing Calculator: </a:t>
            </a:r>
            <a:r>
              <a:rPr lang="en-US" dirty="0">
                <a:hlinkClick r:id="rId4"/>
              </a:rPr>
              <a:t>https://calculator.aws/#/</a:t>
            </a:r>
            <a:endParaRPr lang="en-US" dirty="0"/>
          </a:p>
          <a:p>
            <a:pPr marL="171450" indent="-171450">
              <a:buFont typeface="Arial" panose="020B0604020202020204" pitchFamily="34" charset="0"/>
              <a:buChar char="•"/>
            </a:pPr>
            <a:r>
              <a:rPr lang="en-US" dirty="0"/>
              <a:t>Case studies and research: </a:t>
            </a:r>
            <a:r>
              <a:rPr lang="en-US" dirty="0">
                <a:hlinkClick r:id="rId3"/>
              </a:rPr>
              <a:t>http://aws.amazon.com/economics/</a:t>
            </a:r>
            <a:endParaRPr lang="en-US" dirty="0"/>
          </a:p>
          <a:p>
            <a:pPr marL="171450" indent="-171450">
              <a:buFont typeface="Arial" panose="020B0604020202020204" pitchFamily="34" charset="0"/>
              <a:buChar char="•"/>
            </a:pPr>
            <a:r>
              <a:rPr lang="en-US" dirty="0"/>
              <a:t>Additional pricing exercises: </a:t>
            </a:r>
            <a:r>
              <a:rPr lang="en-US" dirty="0">
                <a:hlinkClick r:id="rId5"/>
              </a:rPr>
              <a:t>https://dx1572sre29wk.cloudfront.net/cost/</a:t>
            </a:r>
            <a:endParaRPr lang="en-US" dirty="0"/>
          </a:p>
        </p:txBody>
      </p:sp>
    </p:spTree>
    <p:extLst>
      <p:ext uri="{BB962C8B-B14F-4D97-AF65-F5344CB8AC3E}">
        <p14:creationId xmlns:p14="http://schemas.microsoft.com/office/powerpoint/2010/main" val="4221822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solidFill>
                  <a:srgbClr val="000000"/>
                </a:solidFill>
                <a:latin typeface="Calibri" panose="020F0502020204030204" pitchFamily="34" charset="0"/>
              </a:rPr>
              <a:t>Thank you for completing this module.</a:t>
            </a:r>
          </a:p>
        </p:txBody>
      </p:sp>
    </p:spTree>
    <p:extLst>
      <p:ext uri="{BB962C8B-B14F-4D97-AF65-F5344CB8AC3E}">
        <p14:creationId xmlns:p14="http://schemas.microsoft.com/office/powerpoint/2010/main" val="164966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89065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There are three fundamental drivers of cost with AWS: </a:t>
            </a:r>
            <a:r>
              <a:rPr lang="en-US" b="1" kern="1200" dirty="0">
                <a:solidFill>
                  <a:schemeClr val="tx1"/>
                </a:solidFill>
                <a:effectLst/>
                <a:latin typeface="+mn-lt"/>
                <a:ea typeface="+mn-ea"/>
                <a:cs typeface="+mn-cs"/>
              </a:rPr>
              <a:t>compute</a:t>
            </a:r>
            <a:r>
              <a:rPr lang="en-US" kern="1200" dirty="0">
                <a:solidFill>
                  <a:schemeClr val="tx1"/>
                </a:solidFill>
                <a:effectLst/>
                <a:latin typeface="+mn-lt"/>
                <a:ea typeface="+mn-ea"/>
                <a:cs typeface="+mn-cs"/>
              </a:rPr>
              <a:t>, </a:t>
            </a:r>
            <a:r>
              <a:rPr lang="en-US" b="1" kern="1200" dirty="0">
                <a:solidFill>
                  <a:schemeClr val="tx1"/>
                </a:solidFill>
                <a:effectLst/>
                <a:latin typeface="+mn-lt"/>
                <a:ea typeface="+mn-ea"/>
                <a:cs typeface="+mn-cs"/>
              </a:rPr>
              <a:t>storage</a:t>
            </a:r>
            <a:r>
              <a:rPr lang="en-US" kern="1200" dirty="0">
                <a:solidFill>
                  <a:schemeClr val="tx1"/>
                </a:solidFill>
                <a:effectLst/>
                <a:latin typeface="+mn-lt"/>
                <a:ea typeface="+mn-ea"/>
                <a:cs typeface="+mn-cs"/>
              </a:rPr>
              <a:t>, and </a:t>
            </a:r>
            <a:r>
              <a:rPr lang="en-US" b="1" kern="1200" dirty="0">
                <a:solidFill>
                  <a:schemeClr val="tx1"/>
                </a:solidFill>
                <a:effectLst/>
                <a:latin typeface="+mn-lt"/>
                <a:ea typeface="+mn-ea"/>
                <a:cs typeface="+mn-cs"/>
              </a:rPr>
              <a:t>outbound data transfer</a:t>
            </a:r>
            <a:r>
              <a:rPr lang="en-US" kern="1200" dirty="0">
                <a:solidFill>
                  <a:schemeClr val="tx1"/>
                </a:solidFill>
                <a:effectLst/>
                <a:latin typeface="+mn-lt"/>
                <a:ea typeface="+mn-ea"/>
                <a:cs typeface="+mn-cs"/>
              </a:rPr>
              <a:t>. These characteristics vary somewhat, depending on the AWS product and pricing model you choose.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In most cases,</a:t>
            </a:r>
            <a:r>
              <a:rPr lang="en-US" kern="1200" baseline="0" dirty="0">
                <a:solidFill>
                  <a:schemeClr val="tx1"/>
                </a:solidFill>
                <a:effectLst/>
                <a:latin typeface="+mn-lt"/>
                <a:ea typeface="+mn-ea"/>
                <a:cs typeface="+mn-cs"/>
              </a:rPr>
              <a:t> t</a:t>
            </a:r>
            <a:r>
              <a:rPr lang="en-US" kern="1200" dirty="0">
                <a:solidFill>
                  <a:schemeClr val="tx1"/>
                </a:solidFill>
                <a:effectLst/>
                <a:latin typeface="+mn-lt"/>
                <a:ea typeface="+mn-ea"/>
                <a:cs typeface="+mn-cs"/>
              </a:rPr>
              <a:t>here is no charge for inbound data transfer or for data transfer between other AWS services within the same AWS Region. There are some exceptions,</a:t>
            </a:r>
            <a:r>
              <a:rPr lang="en-US" kern="1200" baseline="0" dirty="0">
                <a:solidFill>
                  <a:schemeClr val="tx1"/>
                </a:solidFill>
                <a:effectLst/>
                <a:latin typeface="+mn-lt"/>
                <a:ea typeface="+mn-ea"/>
                <a:cs typeface="+mn-cs"/>
              </a:rPr>
              <a:t> so be sure to verify data transfer rates before you begin to use the AWS service.</a:t>
            </a:r>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Outbound data transfer is aggregated across services</a:t>
            </a:r>
            <a:r>
              <a:rPr lang="en-US" kern="1200" baseline="0" dirty="0">
                <a:solidFill>
                  <a:schemeClr val="tx1"/>
                </a:solidFill>
                <a:effectLst/>
                <a:latin typeface="+mn-lt"/>
                <a:ea typeface="+mn-ea"/>
                <a:cs typeface="+mn-cs"/>
              </a:rPr>
              <a:t> and then charged at the outbound data transfer rate. </a:t>
            </a:r>
            <a:r>
              <a:rPr lang="en-US" kern="1200" dirty="0">
                <a:solidFill>
                  <a:schemeClr val="tx1"/>
                </a:solidFill>
                <a:effectLst/>
                <a:latin typeface="+mn-lt"/>
                <a:ea typeface="+mn-ea"/>
                <a:cs typeface="+mn-cs"/>
              </a:rPr>
              <a:t>This charge appears on the monthly statement as </a:t>
            </a:r>
            <a:r>
              <a:rPr lang="en-US" i="1" kern="1200" dirty="0">
                <a:solidFill>
                  <a:schemeClr val="tx1"/>
                </a:solidFill>
                <a:effectLst/>
                <a:latin typeface="+mn-lt"/>
                <a:ea typeface="+mn-ea"/>
                <a:cs typeface="+mn-cs"/>
              </a:rPr>
              <a:t>AWS Data Transfer Out</a:t>
            </a:r>
            <a:r>
              <a:rPr lang="en-US"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81393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246699"/>
          </a:xfrm>
          <a:prstGeom prst="rect">
            <a:avLst/>
          </a:prstGeom>
        </p:spPr>
        <p:txBody>
          <a:bodyPr/>
          <a:lstStyle/>
          <a:p>
            <a:r>
              <a:rPr lang="en-US" kern="1200" dirty="0">
                <a:solidFill>
                  <a:schemeClr val="tx1"/>
                </a:solidFill>
                <a:effectLst/>
                <a:ea typeface="+mn-ea"/>
                <a:cs typeface="+mn-cs"/>
              </a:rPr>
              <a:t>This philosophy is what underlies AWS pricing. While the number and types of services offered by AWS have increased dramatically, our philosophy on pricing has not changed. At the end of each month, you pay for what you use. You can start or stop using a product at any time. No long-term contracts are required.</a:t>
            </a:r>
          </a:p>
          <a:p>
            <a:r>
              <a:rPr lang="en-US" kern="1200" dirty="0">
                <a:solidFill>
                  <a:schemeClr val="tx1"/>
                </a:solidFill>
                <a:effectLst/>
                <a:ea typeface="+mn-ea"/>
                <a:cs typeface="+mn-cs"/>
              </a:rPr>
              <a:t> </a:t>
            </a:r>
          </a:p>
          <a:p>
            <a:r>
              <a:rPr lang="en-US" kern="1200" dirty="0">
                <a:solidFill>
                  <a:schemeClr val="tx1"/>
                </a:solidFill>
                <a:effectLst/>
                <a:ea typeface="+mn-ea"/>
                <a:cs typeface="+mn-cs"/>
              </a:rPr>
              <a:t>AWS offers a range of cloud computing services. For each service, you pay for exactly the amount of resources that you actually need. This utility-style pricing model includes:</a:t>
            </a:r>
          </a:p>
          <a:p>
            <a:pPr marL="171450" lvl="0" indent="-171450">
              <a:buFont typeface="Arial" panose="020B0604020202020204" pitchFamily="34" charset="0"/>
              <a:buChar char="•"/>
            </a:pPr>
            <a:r>
              <a:rPr lang="en-US" kern="1200" dirty="0">
                <a:solidFill>
                  <a:schemeClr val="tx1"/>
                </a:solidFill>
                <a:effectLst/>
                <a:ea typeface="+mn-ea"/>
                <a:cs typeface="+mn-cs"/>
              </a:rPr>
              <a:t>Pay for what you use</a:t>
            </a:r>
          </a:p>
          <a:p>
            <a:pPr marL="171450" lvl="0" indent="-171450">
              <a:buFont typeface="Arial" panose="020B0604020202020204" pitchFamily="34" charset="0"/>
              <a:buChar char="•"/>
            </a:pPr>
            <a:r>
              <a:rPr lang="en-US" kern="1200" dirty="0">
                <a:solidFill>
                  <a:schemeClr val="tx1"/>
                </a:solidFill>
                <a:effectLst/>
                <a:ea typeface="+mn-ea"/>
                <a:cs typeface="+mn-cs"/>
              </a:rPr>
              <a:t>Pay less when you reserve</a:t>
            </a:r>
          </a:p>
          <a:p>
            <a:pPr marL="171450" lvl="0" indent="-171450">
              <a:buFont typeface="Arial" panose="020B0604020202020204" pitchFamily="34" charset="0"/>
              <a:buChar char="•"/>
            </a:pPr>
            <a:r>
              <a:rPr lang="en-US" kern="1200" dirty="0">
                <a:solidFill>
                  <a:schemeClr val="tx1"/>
                </a:solidFill>
                <a:effectLst/>
                <a:ea typeface="+mn-ea"/>
                <a:cs typeface="+mn-cs"/>
              </a:rPr>
              <a:t>Pay less when you use more</a:t>
            </a:r>
          </a:p>
          <a:p>
            <a:pPr marL="171450" lvl="0" indent="-171450">
              <a:buFont typeface="Arial" panose="020B0604020202020204" pitchFamily="34" charset="0"/>
              <a:buChar char="•"/>
            </a:pPr>
            <a:r>
              <a:rPr lang="en-US" kern="1200" dirty="0">
                <a:solidFill>
                  <a:schemeClr val="tx1"/>
                </a:solidFill>
                <a:effectLst/>
                <a:ea typeface="+mn-ea"/>
                <a:cs typeface="+mn-cs"/>
              </a:rPr>
              <a:t>Pay even less as AWS grows </a:t>
            </a:r>
            <a:br>
              <a:rPr lang="en-US" kern="1200" dirty="0">
                <a:solidFill>
                  <a:schemeClr val="tx1"/>
                </a:solidFill>
                <a:effectLst/>
                <a:ea typeface="+mn-ea"/>
                <a:cs typeface="+mn-cs"/>
              </a:rPr>
            </a:br>
            <a:endParaRPr lang="en-US" kern="1200" dirty="0" smtClean="0">
              <a:solidFill>
                <a:schemeClr val="tx1"/>
              </a:solidFill>
              <a:effectLst/>
              <a:ea typeface="+mn-ea"/>
              <a:cs typeface="+mn-cs"/>
            </a:endParaRPr>
          </a:p>
          <a:p>
            <a:pPr marL="0" lvl="0" indent="0">
              <a:buFont typeface="Arial" panose="020B0604020202020204" pitchFamily="34" charset="0"/>
              <a:buNone/>
            </a:pPr>
            <a:r>
              <a:rPr lang="en-US" kern="1200" dirty="0" smtClean="0">
                <a:solidFill>
                  <a:schemeClr val="tx1"/>
                </a:solidFill>
                <a:effectLst/>
                <a:ea typeface="+mn-ea"/>
                <a:cs typeface="+mn-cs"/>
              </a:rPr>
              <a:t>To </a:t>
            </a:r>
            <a:r>
              <a:rPr lang="en-US" kern="1200" dirty="0">
                <a:solidFill>
                  <a:schemeClr val="tx1"/>
                </a:solidFill>
                <a:effectLst/>
                <a:ea typeface="+mn-ea"/>
                <a:cs typeface="+mn-cs"/>
              </a:rPr>
              <a:t>learn more about AWS pricing,</a:t>
            </a:r>
            <a:r>
              <a:rPr lang="en-US" kern="1200" baseline="0" dirty="0">
                <a:solidFill>
                  <a:schemeClr val="tx1"/>
                </a:solidFill>
                <a:effectLst/>
                <a:ea typeface="+mn-ea"/>
                <a:cs typeface="+mn-cs"/>
              </a:rPr>
              <a:t> see</a:t>
            </a:r>
            <a:r>
              <a:rPr lang="en-US" dirty="0"/>
              <a:t> the </a:t>
            </a:r>
            <a:r>
              <a:rPr lang="en-US" dirty="0">
                <a:ea typeface="Amazon Ember Light" panose="020B0403020204020204" pitchFamily="34" charset="0"/>
                <a:cs typeface="Amazon Ember Light" panose="020B0403020204020204" pitchFamily="34" charset="0"/>
              </a:rPr>
              <a:t>AWS pricing overview </a:t>
            </a:r>
            <a:r>
              <a:rPr lang="en-US" dirty="0"/>
              <a:t>at </a:t>
            </a:r>
            <a:r>
              <a:rPr lang="en-US" dirty="0">
                <a:hlinkClick r:id="rId3"/>
              </a:rPr>
              <a:t>https://d0.awsstatic.com/whitepapers/aws_pricing_overview.pdf</a:t>
            </a:r>
            <a:r>
              <a:rPr lang="en-US" dirty="0"/>
              <a:t>.</a:t>
            </a:r>
          </a:p>
        </p:txBody>
      </p:sp>
    </p:spTree>
    <p:extLst>
      <p:ext uri="{BB962C8B-B14F-4D97-AF65-F5344CB8AC3E}">
        <p14:creationId xmlns:p14="http://schemas.microsoft.com/office/powerpoint/2010/main" val="1076600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Unless you build data centers for a living, you might have spent too much time and money building them. With AWS, you pay only for the services that you consume with no large upfront expenses. You can lower variable costs, so you no longer need to dedicate valuable resources to building costly infrastructure, including purchasing servers, software licenses, or leasing facilities.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Quickly adapt to changing business needs and redirect your focus on innovation and invention by paying only for what you use and for as long as you need it. All AWS services are available on demand, require no long-term contracts, and have no complex licensing dependencies.</a:t>
            </a:r>
          </a:p>
        </p:txBody>
      </p:sp>
    </p:spTree>
    <p:extLst>
      <p:ext uri="{BB962C8B-B14F-4D97-AF65-F5344CB8AC3E}">
        <p14:creationId xmlns:p14="http://schemas.microsoft.com/office/powerpoint/2010/main" val="1267181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For certain services like Amazon</a:t>
            </a:r>
            <a:r>
              <a:rPr lang="en-US" kern="1200" baseline="0" dirty="0">
                <a:solidFill>
                  <a:schemeClr val="tx1"/>
                </a:solidFill>
                <a:effectLst/>
                <a:latin typeface="+mn-lt"/>
                <a:ea typeface="+mn-ea"/>
                <a:cs typeface="+mn-cs"/>
              </a:rPr>
              <a:t> Elastic Compute Cloud (</a:t>
            </a:r>
            <a:r>
              <a:rPr lang="en-US" kern="1200" dirty="0">
                <a:solidFill>
                  <a:schemeClr val="tx1"/>
                </a:solidFill>
                <a:effectLst/>
                <a:latin typeface="+mn-lt"/>
                <a:ea typeface="+mn-ea"/>
                <a:cs typeface="+mn-cs"/>
              </a:rPr>
              <a:t>Amazon EC2) and Amazon Relational Database Service (Amazon RDS), you can invest in reserved capacity. With Reserved Instances, you can save up to 75 percent over equivalent on-demand capacity. Reserved Instances are available in three options: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All Upfront Reserved Instance (or AURI)</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Partial Upfront Reserved Instance (or PURI)</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No Upfront Payments Reserved Instance (or NURI)</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When you buy Reserved Instances, you</a:t>
            </a:r>
            <a:r>
              <a:rPr lang="en-US" kern="1200" baseline="0" dirty="0">
                <a:solidFill>
                  <a:schemeClr val="tx1"/>
                </a:solidFill>
                <a:effectLst/>
                <a:latin typeface="+mn-lt"/>
                <a:ea typeface="+mn-ea"/>
                <a:cs typeface="+mn-cs"/>
              </a:rPr>
              <a:t> receive a greater discount when you make a</a:t>
            </a:r>
            <a:r>
              <a:rPr lang="en-US" kern="1200" dirty="0">
                <a:solidFill>
                  <a:schemeClr val="tx1"/>
                </a:solidFill>
                <a:effectLst/>
                <a:latin typeface="+mn-lt"/>
                <a:ea typeface="+mn-ea"/>
                <a:cs typeface="+mn-cs"/>
              </a:rPr>
              <a:t> larger upfront payment. To maximize your savings, you can pay all upfront and receive the largest discount. Partial Upfront RIs offer lower discounts, but they give you the option to spend less upfront. Lastly, you can choose to spend nothing upfront and receive a smaller discount, which enables you to free capital to spend on other projects.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By using reserved capacity, your organization can minimize risks, more predictably manage budgets, and comply with policies that require longer-term commitments.</a:t>
            </a:r>
          </a:p>
        </p:txBody>
      </p:sp>
    </p:spTree>
    <p:extLst>
      <p:ext uri="{BB962C8B-B14F-4D97-AF65-F5344CB8AC3E}">
        <p14:creationId xmlns:p14="http://schemas.microsoft.com/office/powerpoint/2010/main" val="11509464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BF3DBA0A-EF04-44BD-A704-1C36C47D2821}"/>
              </a:ext>
              <a:ext uri="{C183D7F6-B498-43B3-948B-1728B52AA6E4}">
                <adec:decorative xmlns=""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 xmlns:a16="http://schemas.microsoft.com/office/drawing/2014/main" id="{1636AFF1-562B-467D-8DC1-B38C08FBD4C3}"/>
                </a:ext>
                <a:ext uri="{C183D7F6-B498-43B3-948B-1728B52AA6E4}">
                  <adec:decorative xmlns=""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 xmlns:a16="http://schemas.microsoft.com/office/drawing/2014/main" id="{D7310E2A-808D-407A-87D7-C505B238AAE6}"/>
                </a:ext>
                <a:ext uri="{C183D7F6-B498-43B3-948B-1728B52AA6E4}">
                  <adec:decorative xmlns=""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 xmlns:a16="http://schemas.microsoft.com/office/drawing/2014/main" id="{62D1E38E-9540-4F40-B30D-C4E76EF85FD1}"/>
                </a:ext>
                <a:ext uri="{C183D7F6-B498-43B3-948B-1728B52AA6E4}">
                  <adec:decorative xmlns=""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 xmlns:a16="http://schemas.microsoft.com/office/drawing/2014/main" id="{D2B179F5-8754-4804-B83A-9F86A1FABFC5}"/>
                </a:ext>
                <a:ext uri="{C183D7F6-B498-43B3-948B-1728B52AA6E4}">
                  <adec:decorative xmlns=""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 xmlns:a16="http://schemas.microsoft.com/office/drawing/2014/main" id="{0C3C1B84-8505-4B24-973C-848AC60399A7}"/>
                </a:ext>
                <a:ext uri="{C183D7F6-B498-43B3-948B-1728B52AA6E4}">
                  <adec:decorative xmlns=""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 xmlns:a16="http://schemas.microsoft.com/office/drawing/2014/main" id="{EE68EF96-08A5-4475-A68D-AF69C928485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 xmlns:a16="http://schemas.microsoft.com/office/drawing/2014/main" id="{1271813C-5B30-4D24-8175-91D870333A95}"/>
              </a:ext>
              <a:ext uri="{C183D7F6-B498-43B3-948B-1728B52AA6E4}">
                <adec:decorative xmlns=""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56064E0D-105A-4446-B967-229FA49D135D}"/>
              </a:ext>
              <a:ext uri="{C183D7F6-B498-43B3-948B-1728B52AA6E4}">
                <adec:decorative xmlns=""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 xmlns:a16="http://schemas.microsoft.com/office/drawing/2014/main" id="{EE5B0121-CFE7-4143-B7F3-FE4930450613}"/>
                </a:ext>
                <a:ext uri="{C183D7F6-B498-43B3-948B-1728B52AA6E4}">
                  <adec:decorative xmlns=""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279CDF30-3118-4A2F-93E0-DACD532E91B1}"/>
                </a:ext>
                <a:ext uri="{C183D7F6-B498-43B3-948B-1728B52AA6E4}">
                  <adec:decorative xmlns=""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4E6250DE-D4BC-48A7-942E-7C927E2BAC70}"/>
                </a:ext>
                <a:ext uri="{C183D7F6-B498-43B3-948B-1728B52AA6E4}">
                  <adec:decorative xmlns=""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 xmlns:a16="http://schemas.microsoft.com/office/drawing/2014/main" id="{2697E9D6-D133-4E57-BD63-82D9E5002F18}"/>
                </a:ext>
                <a:ext uri="{C183D7F6-B498-43B3-948B-1728B52AA6E4}">
                  <adec:decorative xmlns=""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5">
              <a:extLst>
                <a:ext uri="{96DAC541-7B7A-43D3-8B79-37D633B846F1}">
                  <asvg:svgBlip xmlns=""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DC4FACA1-07DC-44B9-A79C-2B7C9D1B9221}"/>
              </a:ext>
              <a:ext uri="{C183D7F6-B498-43B3-948B-1728B52AA6E4}">
                <adec:decorative xmlns=""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 xmlns:a16="http://schemas.microsoft.com/office/drawing/2014/main" id="{EE5B0121-CFE7-4143-B7F3-FE4930450613}"/>
                </a:ext>
                <a:ext uri="{C183D7F6-B498-43B3-948B-1728B52AA6E4}">
                  <adec:decorative xmlns=""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 xmlns:a16="http://schemas.microsoft.com/office/drawing/2014/main" id="{9BA1593B-ADE5-482C-A193-F57F78F9B860}"/>
                </a:ext>
                <a:ext uri="{C183D7F6-B498-43B3-948B-1728B52AA6E4}">
                  <adec:decorative xmlns=""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 xmlns:a16="http://schemas.microsoft.com/office/drawing/2014/main" id="{A301667F-582A-4041-A2DA-F90362AE9A01}"/>
                </a:ext>
                <a:ext uri="{C183D7F6-B498-43B3-948B-1728B52AA6E4}">
                  <adec:decorative xmlns=""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 xmlns:a16="http://schemas.microsoft.com/office/drawing/2014/main" id="{A99EDB1B-417F-40E6-B075-BDD46EDBA854}"/>
                </a:ext>
                <a:ext uri="{C183D7F6-B498-43B3-948B-1728B52AA6E4}">
                  <adec:decorative xmlns=""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 xmlns:a16="http://schemas.microsoft.com/office/drawing/2014/main" id="{C128A75B-DB20-42AF-A3FD-12E5F3588ACE}"/>
                </a:ext>
                <a:ext uri="{C183D7F6-B498-43B3-948B-1728B52AA6E4}">
                  <adec:decorative xmlns=""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5">
              <a:extLst>
                <a:ext uri="{96DAC541-7B7A-43D3-8B79-37D633B846F1}">
                  <asvg:svgBlip xmlns=""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C3AAB48A-4CC9-410B-9FD0-0E32778B6BFF}"/>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 xmlns:a16="http://schemas.microsoft.com/office/drawing/2014/main" id="{A644AF2C-FFDC-4661-BF6B-D208E5E816FA}"/>
              </a:ext>
              <a:ext uri="{C183D7F6-B498-43B3-948B-1728B52AA6E4}">
                <adec:decorative xmlns=""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 xmlns:a16="http://schemas.microsoft.com/office/drawing/2014/main" id="{CA5A47F4-760F-45B4-9DF3-86A7530E62D0}"/>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Placeholder 11">
            <a:extLst>
              <a:ext uri="{FF2B5EF4-FFF2-40B4-BE49-F238E27FC236}">
                <a16:creationId xmlns=""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
        <p:nvSpPr>
          <p:cNvPr id="5" name="Text Placeholder 4">
            <a:extLst>
              <a:ext uri="{FF2B5EF4-FFF2-40B4-BE49-F238E27FC236}">
                <a16:creationId xmlns=""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CA5A47F4-760F-45B4-9DF3-86A7530E62D0}"/>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 xmlns:a16="http://schemas.microsoft.com/office/drawing/2014/main" id="{A644AF2C-FFDC-4661-BF6B-D208E5E816FA}"/>
              </a:ext>
              <a:ext uri="{C183D7F6-B498-43B3-948B-1728B52AA6E4}">
                <adec:decorative xmlns=""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Picture Placeholder 4">
            <a:extLst>
              <a:ext uri="{FF2B5EF4-FFF2-40B4-BE49-F238E27FC236}">
                <a16:creationId xmlns="" xmlns:a16="http://schemas.microsoft.com/office/drawing/2014/main" id="{E25EBCDC-6C07-4B35-82D5-0AC6628754E6}"/>
              </a:ext>
              <a:ext uri="{C183D7F6-B498-43B3-948B-1728B52AA6E4}">
                <adec:decorative xmlns=""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30E2FEDB-7122-4CE9-A695-390387894502}"/>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 xmlns:a16="http://schemas.microsoft.com/office/drawing/2014/main" id="{32C43914-0D84-493F-9BEB-DF30C6FD4C97}"/>
              </a:ext>
              <a:ext uri="{C183D7F6-B498-43B3-948B-1728B52AA6E4}">
                <adec:decorative xmlns=""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30E2FEDB-7122-4CE9-A695-390387894502}"/>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 uri="{C183D7F6-B498-43B3-948B-1728B52AA6E4}">
                <adec:decorative xmlns=""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839B152F-AE78-42AF-B8FB-09C753D41393}"/>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ECE86FD8-F169-471F-88EA-8FF7FCC5008E}"/>
              </a:ext>
              <a:ext uri="{C183D7F6-B498-43B3-948B-1728B52AA6E4}">
                <adec:decorative xmlns=""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 xmlns:a16="http://schemas.microsoft.com/office/drawing/2014/main" id="{027B77B7-F317-4AA6-A627-75F5AE2E7A57}"/>
                </a:ext>
                <a:ext uri="{C183D7F6-B498-43B3-948B-1728B52AA6E4}">
                  <adec:decorative xmlns=""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 xmlns:a16="http://schemas.microsoft.com/office/drawing/2014/main" id="{30CD656D-5337-4244-BA3E-ABD963579911}"/>
                </a:ext>
                <a:ext uri="{C183D7F6-B498-43B3-948B-1728B52AA6E4}">
                  <adec:decorative xmlns=""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 xmlns:a16="http://schemas.microsoft.com/office/drawing/2014/main" id="{66A5F4A5-2CA3-4E34-97C1-74E113BA3D7E}"/>
                </a:ext>
                <a:ext uri="{C183D7F6-B498-43B3-948B-1728B52AA6E4}">
                  <adec:decorative xmlns=""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 xmlns:a16="http://schemas.microsoft.com/office/drawing/2014/main" id="{961F7EBA-6264-4D1A-BA90-2C8A61C69B37}"/>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 xmlns:a16="http://schemas.microsoft.com/office/drawing/2014/main" id="{E9ECC349-DC9E-43B4-9780-22F11542C500}"/>
              </a:ext>
              <a:ext uri="{C183D7F6-B498-43B3-948B-1728B52AA6E4}">
                <adec:decorative xmlns=""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849E56B7-246D-4386-B8C5-E253AD940C1B}"/>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1BFB2E0D-B82D-49CC-9802-AFB8BA6D0938}"/>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7B3DCE0D-B1BB-4208-8FF4-6B7AC00DC28E}"/>
              </a:ext>
              <a:ext uri="{C183D7F6-B498-43B3-948B-1728B52AA6E4}">
                <adec:decorative xmlns=""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 xmlns:a16="http://schemas.microsoft.com/office/drawing/2014/main" id="{B149FB85-86EE-4435-AFFD-185416ABD0BC}"/>
                </a:ext>
                <a:ext uri="{C183D7F6-B498-43B3-948B-1728B52AA6E4}">
                  <adec:decorative xmlns=""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F802EE88-1736-4DCA-8546-B833E1DC91F1}"/>
                </a:ext>
                <a:ext uri="{C183D7F6-B498-43B3-948B-1728B52AA6E4}">
                  <adec:decorative xmlns=""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1909D555-A83A-43A3-ACF3-38A8D3D654E1}"/>
                </a:ext>
                <a:ext uri="{C183D7F6-B498-43B3-948B-1728B52AA6E4}">
                  <adec:decorative xmlns=""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F4EB4C23-6D3D-4AFD-8C20-ABBDE0E95555}"/>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 xmlns:a16="http://schemas.microsoft.com/office/drawing/2014/main" id="{6A136B8D-0BEF-4C03-8B3C-BF95C65548B3}"/>
              </a:ext>
              <a:ext uri="{C183D7F6-B498-43B3-948B-1728B52AA6E4}">
                <adec:decorative xmlns=""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 xmlns:a16="http://schemas.microsoft.com/office/drawing/2014/main" id="{AF549A83-F8CE-463B-9ED5-5A303AC8AC23}"/>
              </a:ext>
              <a:ext uri="{C183D7F6-B498-43B3-948B-1728B52AA6E4}">
                <adec:decorative xmlns=""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 xmlns:a16="http://schemas.microsoft.com/office/drawing/2014/main" id="{6A136B8D-0BEF-4C03-8B3C-BF95C65548B3}"/>
              </a:ext>
              <a:ext uri="{C183D7F6-B498-43B3-948B-1728B52AA6E4}">
                <adec:decorative xmlns=""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 xmlns:a16="http://schemas.microsoft.com/office/drawing/2014/main" id="{AF549A83-F8CE-463B-9ED5-5A303AC8AC23}"/>
              </a:ext>
              <a:ext uri="{C183D7F6-B498-43B3-948B-1728B52AA6E4}">
                <adec:decorative xmlns=""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 xmlns:a16="http://schemas.microsoft.com/office/drawing/2014/main" id="{0FD6813E-DBAA-47AF-94A9-F300864878FA}"/>
              </a:ext>
              <a:ext uri="{C183D7F6-B498-43B3-948B-1728B52AA6E4}">
                <adec:decorative xmlns=""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 xmlns:a16="http://schemas.microsoft.com/office/drawing/2014/main" id="{9A78C933-BE2D-4980-BE96-E14880669883}"/>
              </a:ext>
              <a:ext uri="{C183D7F6-B498-43B3-948B-1728B52AA6E4}">
                <adec:decorative xmlns=""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 xmlns:a16="http://schemas.microsoft.com/office/drawing/2014/main" id="{5C923B7C-0930-466B-9A4C-4F269F22E021}"/>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 xmlns:a16="http://schemas.microsoft.com/office/drawing/2014/main" id="{C6078C7F-2E33-426C-96FF-E7084DD86E7E}"/>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 xmlns:a16="http://schemas.microsoft.com/office/drawing/2014/main" id="{5D3C4E6B-760F-4EC0-919D-D0EEACF9ACA9}"/>
                </a:ext>
                <a:ext uri="{C183D7F6-B498-43B3-948B-1728B52AA6E4}">
                  <adec:decorative xmlns=""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 xmlns:a16="http://schemas.microsoft.com/office/drawing/2014/main" id="{90E6AE4C-E744-4586-850E-BEDD7EE7AB80}"/>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 xmlns:a16="http://schemas.microsoft.com/office/drawing/2014/main" id="{1BDF6026-D674-4E63-8B3A-CBDFE9E787C1}"/>
                </a:ext>
                <a:ext uri="{C183D7F6-B498-43B3-948B-1728B52AA6E4}">
                  <adec:decorative xmlns=""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 xmlns:a16="http://schemas.microsoft.com/office/drawing/2014/main" id="{06BB4668-D264-4030-8700-4F9782A61534}"/>
                </a:ext>
                <a:ext uri="{C183D7F6-B498-43B3-948B-1728B52AA6E4}">
                  <adec:decorative xmlns=""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 xmlns:a16="http://schemas.microsoft.com/office/drawing/2014/main" id="{8E17F594-599B-4FD9-8BCB-8E1C019CCB44}"/>
                </a:ext>
                <a:ext uri="{C183D7F6-B498-43B3-948B-1728B52AA6E4}">
                  <adec:decorative xmlns=""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 xmlns:a16="http://schemas.microsoft.com/office/drawing/2014/main" id="{3826BD34-BA31-4D91-BFD2-6BBD94A51D24}"/>
                </a:ext>
                <a:ext uri="{C183D7F6-B498-43B3-948B-1728B52AA6E4}">
                  <adec:decorative xmlns=""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 xmlns:a16="http://schemas.microsoft.com/office/drawing/2014/main" id="{BF122BEF-CA51-4B5F-A9D2-5B4722001489}"/>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 xmlns:a16="http://schemas.microsoft.com/office/drawing/2014/main" id="{80E3899F-10AE-440C-9957-5E3536890A76}"/>
                </a:ext>
                <a:ext uri="{C183D7F6-B498-43B3-948B-1728B52AA6E4}">
                  <adec:decorative xmlns=""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 xmlns:a16="http://schemas.microsoft.com/office/drawing/2014/main" id="{AFED23B7-B88C-4046-B460-7E08C859BC7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 xmlns:a16="http://schemas.microsoft.com/office/drawing/2014/main" id="{1C269943-78A1-4304-AE96-B1F32EC214E6}"/>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 xmlns:a16="http://schemas.microsoft.com/office/drawing/2014/main" id="{A49D8E1E-772D-46F7-9ACE-C06929884B0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E9CD1AC9-3AAD-4061-9815-CA2A755752E2}"/>
              </a:ext>
              <a:ext uri="{C183D7F6-B498-43B3-948B-1728B52AA6E4}">
                <adec:decorative xmlns=""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 xmlns:a16="http://schemas.microsoft.com/office/drawing/2014/main" id="{E0B6FD1A-B839-4C89-A4D5-3B9A5AA24C31}"/>
                </a:ext>
                <a:ext uri="{C183D7F6-B498-43B3-948B-1728B52AA6E4}">
                  <adec:decorative xmlns=""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 xmlns:a16="http://schemas.microsoft.com/office/drawing/2014/main" id="{71CA29FE-029C-470F-8B2A-DE98B38B26DF}"/>
                </a:ext>
                <a:ext uri="{C183D7F6-B498-43B3-948B-1728B52AA6E4}">
                  <adec:decorative xmlns=""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 xmlns:a16="http://schemas.microsoft.com/office/drawing/2014/main" id="{8B560738-A5A3-492F-8E11-B91E6716C30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 xmlns:a16="http://schemas.microsoft.com/office/drawing/2014/main" id="{7A68BE18-C9FD-4D64-BD55-20302868F06E}"/>
                </a:ext>
                <a:ext uri="{C183D7F6-B498-43B3-948B-1728B52AA6E4}">
                  <adec:decorative xmlns=""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 xmlns:a16="http://schemas.microsoft.com/office/drawing/2014/main" id="{31622DCA-CB0C-4601-9C65-55CE8CDC7503}"/>
                </a:ext>
                <a:ext uri="{C183D7F6-B498-43B3-948B-1728B52AA6E4}">
                  <adec:decorative xmlns=""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 xmlns:a16="http://schemas.microsoft.com/office/drawing/2014/main" id="{18A3C304-3B7F-434E-99A7-8B8C386B4EF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 xmlns:a16="http://schemas.microsoft.com/office/drawing/2014/main" id="{962C3F25-041D-4E5B-839E-FBB5D7B91A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7F823AF2-999D-4175-8C01-402CA4924585}"/>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 xmlns:a16="http://schemas.microsoft.com/office/drawing/2014/main" id="{962C3F25-041D-4E5B-839E-FBB5D7B91A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A9006E65-0AC6-4AEC-9676-8B754EE037E9}"/>
              </a:ext>
              <a:ext uri="{C183D7F6-B498-43B3-948B-1728B52AA6E4}">
                <adec:decorative xmlns=""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C3AF6D-2BEF-7049-86B4-BA8E93A54A93}"/>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8722885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58223B2-799A-5246-A4C6-C8BB64215826}"/>
              </a:ext>
              <a:ext uri="{C183D7F6-B498-43B3-948B-1728B52AA6E4}">
                <adec:decorative xmlns=""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8" name="Picture 7">
            <a:extLst>
              <a:ext uri="{FF2B5EF4-FFF2-40B4-BE49-F238E27FC236}">
                <a16:creationId xmlns=""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685482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 xmlns:a16="http://schemas.microsoft.com/office/drawing/2014/main" id="{457AF45B-C20A-5F4E-906A-B043D9D7F28E}"/>
              </a:ext>
              <a:ext uri="{C183D7F6-B498-43B3-948B-1728B52AA6E4}">
                <adec:decorative xmlns=""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 xmlns:a16="http://schemas.microsoft.com/office/drawing/2014/main" id="{C0EC8262-9538-E343-BCD0-0911ADA9E7A6}"/>
              </a:ext>
              <a:ext uri="{C183D7F6-B498-43B3-948B-1728B52AA6E4}">
                <adec:decorative xmlns=""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 xmlns:a16="http://schemas.microsoft.com/office/drawing/2014/main" id="{FFDB7B2F-8327-B54A-A6DB-5F4F68ECD970}"/>
              </a:ext>
              <a:ext uri="{C183D7F6-B498-43B3-948B-1728B52AA6E4}">
                <adec:decorative xmlns=""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dirty="0"/>
          </a:p>
        </p:txBody>
      </p:sp>
    </p:spTree>
    <p:custDataLst>
      <p:tags r:id="rId1"/>
    </p:custDataLst>
    <p:extLst>
      <p:ext uri="{BB962C8B-B14F-4D97-AF65-F5344CB8AC3E}">
        <p14:creationId xmlns:p14="http://schemas.microsoft.com/office/powerpoint/2010/main" val="27628215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 uri="{C183D7F6-B498-43B3-948B-1728B52AA6E4}">
                <adec:decorative xmlns=""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01239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8D6A50E3-62DD-469F-A4B4-2DC279107EB8}"/>
              </a:ext>
              <a:ext uri="{C183D7F6-B498-43B3-948B-1728B52AA6E4}">
                <adec:decorative xmlns=""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 xmlns:a16="http://schemas.microsoft.com/office/drawing/2014/main" id="{165087FF-D0AD-4AD7-B899-B2227A662904}"/>
                </a:ext>
                <a:ext uri="{C183D7F6-B498-43B3-948B-1728B52AA6E4}">
                  <adec:decorative xmlns=""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 xmlns:a16="http://schemas.microsoft.com/office/drawing/2014/main" id="{81DABB71-298F-46E6-9028-558C99DF72DF}"/>
                </a:ext>
                <a:ext uri="{C183D7F6-B498-43B3-948B-1728B52AA6E4}">
                  <adec:decorative xmlns=""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31FFCCD2-46F8-4A8C-9D8D-34F0218F69C7}"/>
                </a:ext>
                <a:ext uri="{C183D7F6-B498-43B3-948B-1728B52AA6E4}">
                  <adec:decorative xmlns=""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7E222A23-E698-4993-93A7-9606CF977314}"/>
                </a:ext>
                <a:ext uri="{C183D7F6-B498-43B3-948B-1728B52AA6E4}">
                  <adec:decorative xmlns=""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 uri="{C183D7F6-B498-43B3-948B-1728B52AA6E4}">
                <adec:decorative xmlns=""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 xmlns:a16="http://schemas.microsoft.com/office/drawing/2014/main" id="{1EBC76E4-C45C-574F-A82B-828C66343888}"/>
              </a:ext>
              <a:ext uri="{C183D7F6-B498-43B3-948B-1728B52AA6E4}">
                <adec:decorative xmlns="" xmlns:adec="http://schemas.microsoft.com/office/drawing/2017/decorative" val="1"/>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 xmlns:a16="http://schemas.microsoft.com/office/drawing/2014/main" id="{696A4FD3-97EE-8149-9A33-E0E6B1B0C06E}"/>
              </a:ext>
              <a:ext uri="{C183D7F6-B498-43B3-948B-1728B52AA6E4}">
                <adec:decorative xmlns="" xmlns:adec="http://schemas.microsoft.com/office/drawing/2017/decorative" val="1"/>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 xmlns:a16="http://schemas.microsoft.com/office/drawing/2014/main" id="{E73D202D-7B57-2643-80ED-BF68CDD1CDB3}"/>
              </a:ext>
              <a:ext uri="{C183D7F6-B498-43B3-948B-1728B52AA6E4}">
                <adec:decorative xmlns="" xmlns:adec="http://schemas.microsoft.com/office/drawing/2017/decorative" val="1"/>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 xmlns:a16="http://schemas.microsoft.com/office/drawing/2014/main" id="{DDC3C2DA-3EB0-FE4D-8393-500CDB18693C}"/>
              </a:ext>
              <a:ext uri="{C183D7F6-B498-43B3-948B-1728B52AA6E4}">
                <adec:decorative xmlns="" xmlns:adec="http://schemas.microsoft.com/office/drawing/2017/decorative" val="1"/>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 xmlns:a16="http://schemas.microsoft.com/office/drawing/2014/main" id="{6552EEA6-13B7-F947-9C14-50FE8967965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6" name="Picture 15">
            <a:extLst>
              <a:ext uri="{FF2B5EF4-FFF2-40B4-BE49-F238E27FC236}">
                <a16:creationId xmlns="" xmlns:a16="http://schemas.microsoft.com/office/drawing/2014/main" id="{503D402F-215B-FB47-825A-3E2774C59C1B}"/>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22406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48DE57BE-35D1-43C9-81E8-26E8A5D23F69}"/>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 xmlns:a16="http://schemas.microsoft.com/office/drawing/2014/main" id="{BE65BC3A-8848-4619-963C-BD57EAEC2AA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EDF473F-575B-4FFB-BAF4-E227AF8A9566}"/>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 xmlns:a16="http://schemas.microsoft.com/office/drawing/2014/main" id="{F8F6CC5A-3CF0-480D-B25E-574EDC100323}"/>
              </a:ext>
              <a:ext uri="{C183D7F6-B498-43B3-948B-1728B52AA6E4}">
                <adec:decorative xmlns=""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 xmlns:a16="http://schemas.microsoft.com/office/drawing/2014/main" id="{EF85A022-A363-4CD9-B810-5976000CBBC0}"/>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 xmlns:a16="http://schemas.microsoft.com/office/drawing/2014/main" id="{2D6722E9-1C81-4073-B0F0-1BD01679C8B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 xmlns:a16="http://schemas.microsoft.com/office/drawing/2014/main" id="{E6ABDCA0-5043-47E4-83F1-F456F798534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 xmlns:a16="http://schemas.microsoft.com/office/drawing/2014/main" id="{F30563F4-C022-4AE5-AB0E-380E2398A619}"/>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 xmlns:a16="http://schemas.microsoft.com/office/drawing/2014/main" id="{E69D2142-6967-490F-8396-213F1FEE99B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 xmlns:a16="http://schemas.microsoft.com/office/drawing/2014/main" id="{9BFD0B48-1965-4206-B782-7E2FE7076B82}"/>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BA3DF3DE-0044-49A0-893D-4AE69524AE45}"/>
              </a:ext>
              <a:ext uri="{C183D7F6-B498-43B3-948B-1728B52AA6E4}">
                <adec:decorative xmlns=""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 xmlns:a16="http://schemas.microsoft.com/office/drawing/2014/main" id="{80E539AA-5F27-4E27-A2EB-0002A460B024}"/>
                </a:ext>
                <a:ext uri="{C183D7F6-B498-43B3-948B-1728B52AA6E4}">
                  <adec:decorative xmlns=""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0BD8C101-546C-4D96-9A74-D006A704F407}"/>
                </a:ext>
                <a:ext uri="{C183D7F6-B498-43B3-948B-1728B52AA6E4}">
                  <adec:decorative xmlns=""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AEE440B8-B31E-487C-92A7-B1713A372E58}"/>
                </a:ext>
                <a:ext uri="{C183D7F6-B498-43B3-948B-1728B52AA6E4}">
                  <adec:decorative xmlns=""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3">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 xmlns:a16="http://schemas.microsoft.com/office/drawing/2014/main" id="{56ED120F-98B5-42C0-B16A-27FB0984653F}"/>
              </a:ext>
              <a:ext uri="{C183D7F6-B498-43B3-948B-1728B52AA6E4}">
                <adec:decorative xmlns="" xmlns:adec="http://schemas.microsoft.com/office/drawing/2017/decorative" val="1"/>
              </a:ext>
            </a:extLst>
          </p:cNvPr>
          <p:cNvPicPr>
            <a:picLocks noChangeAspect="1"/>
          </p:cNvPicPr>
          <p:nvPr/>
        </p:nvPicPr>
        <p:blipFill>
          <a:blip r:embed="rId54">
            <a:extLst>
              <a:ext uri="{96DAC541-7B7A-43D3-8B79-37D633B846F1}">
                <asvg:svgBlip xmlns="" xmlns:asvg="http://schemas.microsoft.com/office/drawing/2016/SVG/main" r:embed="rId56"/>
              </a:ext>
            </a:extLst>
          </a:blip>
          <a:stretch>
            <a:fillRect/>
          </a:stretch>
        </p:blipFill>
        <p:spPr>
          <a:xfrm>
            <a:off x="243599" y="6452308"/>
            <a:ext cx="366979" cy="219456"/>
          </a:xfrm>
          <a:prstGeom prst="rect">
            <a:avLst/>
          </a:prstGeom>
        </p:spPr>
      </p:pic>
    </p:spTree>
    <p:custDataLst>
      <p:tags r:id="rId52"/>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2" r:id="rId47"/>
    <p:sldLayoutId id="2147484093" r:id="rId48"/>
    <p:sldLayoutId id="2147484094" r:id="rId49"/>
    <p:sldLayoutId id="2147484095" r:id="rId50"/>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0.xml"/><Relationship Id="rId7" Type="http://schemas.openxmlformats.org/officeDocument/2006/relationships/image" Target="../media/image26.png"/><Relationship Id="rId2" Type="http://schemas.openxmlformats.org/officeDocument/2006/relationships/slideLayout" Target="../slideLayouts/slideLayout12.xml"/><Relationship Id="rId1" Type="http://schemas.openxmlformats.org/officeDocument/2006/relationships/tags" Target="../tags/tag6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0.svg"/><Relationship Id="rId3" Type="http://schemas.openxmlformats.org/officeDocument/2006/relationships/notesSlide" Target="../notesSlides/notesSlide13.xml"/><Relationship Id="rId7" Type="http://schemas.openxmlformats.org/officeDocument/2006/relationships/image" Target="../media/image44.svg"/><Relationship Id="rId12" Type="http://schemas.openxmlformats.org/officeDocument/2006/relationships/image" Target="../media/image35.png"/><Relationship Id="rId2" Type="http://schemas.openxmlformats.org/officeDocument/2006/relationships/slideLayout" Target="../slideLayouts/slideLayout12.xml"/><Relationship Id="rId1" Type="http://schemas.openxmlformats.org/officeDocument/2006/relationships/tags" Target="../tags/tag65.xml"/><Relationship Id="rId6" Type="http://schemas.openxmlformats.org/officeDocument/2006/relationships/image" Target="../media/image32.png"/><Relationship Id="rId11" Type="http://schemas.openxmlformats.org/officeDocument/2006/relationships/image" Target="../media/image48.svg"/><Relationship Id="rId5" Type="http://schemas.openxmlformats.org/officeDocument/2006/relationships/image" Target="../media/image42.sv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46.svg"/><Relationship Id="rId1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66.xml"/><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6.xml"/><Relationship Id="rId7" Type="http://schemas.openxmlformats.org/officeDocument/2006/relationships/image" Target="../media/image40.png"/><Relationship Id="rId2" Type="http://schemas.openxmlformats.org/officeDocument/2006/relationships/slideLayout" Target="../slideLayouts/slideLayout12.xml"/><Relationship Id="rId1" Type="http://schemas.openxmlformats.org/officeDocument/2006/relationships/tags" Target="../tags/tag6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69.xml"/><Relationship Id="rId6" Type="http://schemas.openxmlformats.org/officeDocument/2006/relationships/image" Target="../media/image38.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71.xml"/><Relationship Id="rId5" Type="http://schemas.openxmlformats.org/officeDocument/2006/relationships/chart" Target="../charts/chart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72.xml"/><Relationship Id="rId5" Type="http://schemas.openxmlformats.org/officeDocument/2006/relationships/hyperlink" Target="https://calculator.aws/#/" TargetMode="Externa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4.xml"/><Relationship Id="rId5" Type="http://schemas.openxmlformats.org/officeDocument/2006/relationships/image" Target="../media/image70.sv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75.xml"/><Relationship Id="rId5" Type="http://schemas.openxmlformats.org/officeDocument/2006/relationships/image" Target="../media/image70.sv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6.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5.xml"/><Relationship Id="rId7" Type="http://schemas.openxmlformats.org/officeDocument/2006/relationships/image" Target="../media/image54.png"/><Relationship Id="rId2" Type="http://schemas.openxmlformats.org/officeDocument/2006/relationships/slideLayout" Target="../slideLayouts/slideLayout12.xml"/><Relationship Id="rId1" Type="http://schemas.openxmlformats.org/officeDocument/2006/relationships/tags" Target="../tags/tag7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70.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78.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7.xml"/><Relationship Id="rId7" Type="http://schemas.openxmlformats.org/officeDocument/2006/relationships/image" Target="../media/image70.svg"/><Relationship Id="rId2" Type="http://schemas.openxmlformats.org/officeDocument/2006/relationships/slideLayout" Target="../slideLayouts/slideLayout12.xml"/><Relationship Id="rId1" Type="http://schemas.openxmlformats.org/officeDocument/2006/relationships/tags" Target="../tags/tag79.xml"/><Relationship Id="rId6" Type="http://schemas.openxmlformats.org/officeDocument/2006/relationships/image" Target="../media/image49.png"/><Relationship Id="rId11" Type="http://schemas.openxmlformats.org/officeDocument/2006/relationships/image" Target="../media/image83.svg"/><Relationship Id="rId5" Type="http://schemas.openxmlformats.org/officeDocument/2006/relationships/image" Target="../media/image79.svg"/><Relationship Id="rId10"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81.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80.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29.xml"/><Relationship Id="rId7" Type="http://schemas.openxmlformats.org/officeDocument/2006/relationships/image" Target="../media/image61.png"/><Relationship Id="rId2" Type="http://schemas.openxmlformats.org/officeDocument/2006/relationships/slideLayout" Target="../slideLayouts/slideLayout12.xml"/><Relationship Id="rId1" Type="http://schemas.openxmlformats.org/officeDocument/2006/relationships/tags" Target="../tags/tag81.xml"/><Relationship Id="rId6" Type="http://schemas.openxmlformats.org/officeDocument/2006/relationships/image" Target="../media/image44.png"/><Relationship Id="rId5" Type="http://schemas.openxmlformats.org/officeDocument/2006/relationships/image" Target="../media/image70.svg"/><Relationship Id="rId4" Type="http://schemas.openxmlformats.org/officeDocument/2006/relationships/image" Target="../media/image49.pn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8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83.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4.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85.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6.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87.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8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89.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90.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ags" Target="../tags/tag91.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92.xml"/><Relationship Id="rId5" Type="http://schemas.openxmlformats.org/officeDocument/2006/relationships/comments" Target="../comments/comment2.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9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9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ags" Target="../tags/tag95.xml"/><Relationship Id="rId6" Type="http://schemas.openxmlformats.org/officeDocument/2006/relationships/hyperlink" Target="https://dx1572sre29wk.cloudfront.net/cost/" TargetMode="External"/><Relationship Id="rId5" Type="http://schemas.openxmlformats.org/officeDocument/2006/relationships/hyperlink" Target="https://calculator.aws/#/" TargetMode="External"/><Relationship Id="rId4" Type="http://schemas.openxmlformats.org/officeDocument/2006/relationships/hyperlink" Target="http://aws.amazon.com/economics/"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tags" Target="../tags/tag9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59.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0.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12.xml"/><Relationship Id="rId1" Type="http://schemas.openxmlformats.org/officeDocument/2006/relationships/tags" Target="../tags/tag6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5760" y="2295143"/>
            <a:ext cx="11567160" cy="2065841"/>
          </a:xfrm>
        </p:spPr>
        <p:txBody>
          <a:bodyPr>
            <a:noAutofit/>
          </a:bodyPr>
          <a:lstStyle/>
          <a:p>
            <a:pPr algn="ctr"/>
            <a:r>
              <a:rPr lang="en-US" sz="4000" dirty="0"/>
              <a:t>Intro to Cloud Computing</a:t>
            </a:r>
            <a:br>
              <a:rPr lang="en-US" sz="4000" dirty="0"/>
            </a:br>
            <a:r>
              <a:rPr lang="en-US" sz="4000" dirty="0"/>
              <a:t>CS4037 (BCS-6A)</a:t>
            </a:r>
            <a:br>
              <a:rPr lang="en-US" sz="4000" dirty="0"/>
            </a:br>
            <a:r>
              <a:rPr lang="en-US" sz="4000" dirty="0"/>
              <a:t>Lecture </a:t>
            </a:r>
            <a:r>
              <a:rPr lang="en-US" sz="4000" dirty="0" smtClean="0"/>
              <a:t>04</a:t>
            </a:r>
            <a:endParaRPr lang="en-US" sz="4000" dirty="0">
              <a:latin typeface="+mn-lt"/>
            </a:endParaRPr>
          </a:p>
        </p:txBody>
      </p:sp>
      <p:sp>
        <p:nvSpPr>
          <p:cNvPr id="2" name="Text Placeholder 1">
            <a:extLst>
              <a:ext uri="{FF2B5EF4-FFF2-40B4-BE49-F238E27FC236}">
                <a16:creationId xmlns="" xmlns:a16="http://schemas.microsoft.com/office/drawing/2014/main" id="{80FE7376-22E1-144B-A159-CC0714A9EC78}"/>
              </a:ext>
            </a:extLst>
          </p:cNvPr>
          <p:cNvSpPr>
            <a:spLocks noGrp="1"/>
          </p:cNvSpPr>
          <p:nvPr>
            <p:ph type="subTitle" idx="1"/>
          </p:nvPr>
        </p:nvSpPr>
        <p:spPr>
          <a:xfrm>
            <a:off x="365760" y="4473768"/>
            <a:ext cx="11567160" cy="1722080"/>
          </a:xfrm>
        </p:spPr>
        <p:txBody>
          <a:bodyPr/>
          <a:lstStyle/>
          <a:p>
            <a:pPr algn="ctr"/>
            <a:r>
              <a:rPr lang="en-US" dirty="0" smtClean="0"/>
              <a:t>Danyal </a:t>
            </a:r>
            <a:r>
              <a:rPr lang="en-US" dirty="0" err="1"/>
              <a:t>Farhat</a:t>
            </a:r>
            <a:endParaRPr lang="en-US" dirty="0"/>
          </a:p>
          <a:p>
            <a:pPr algn="ctr"/>
            <a:r>
              <a:rPr lang="en-US" dirty="0" smtClean="0"/>
              <a:t>FAST School </a:t>
            </a:r>
            <a:r>
              <a:rPr lang="en-US" dirty="0"/>
              <a:t>of </a:t>
            </a:r>
            <a:r>
              <a:rPr lang="en-US" dirty="0" smtClean="0"/>
              <a:t>Computing, NUCES </a:t>
            </a:r>
            <a:r>
              <a:rPr lang="en-US" dirty="0" smtClean="0"/>
              <a:t>Lahore</a:t>
            </a:r>
          </a:p>
          <a:p>
            <a:pPr algn="ctr"/>
            <a:r>
              <a:rPr lang="en-US" dirty="0" smtClean="0"/>
              <a:t>09 February, 2023</a:t>
            </a:r>
            <a:endParaRPr lang="en-US" dirty="0"/>
          </a:p>
        </p:txBody>
      </p:sp>
    </p:spTree>
    <p:custDataLst>
      <p:tags r:id="rId1"/>
    </p:custDataLst>
    <p:extLst>
      <p:ext uri="{BB962C8B-B14F-4D97-AF65-F5344CB8AC3E}">
        <p14:creationId xmlns:p14="http://schemas.microsoft.com/office/powerpoint/2010/main" val="8381407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8562A51F-614B-4012-B324-D6623F9E3366}"/>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10</a:t>
            </a:fld>
            <a:endParaRPr lang="en-US" dirty="0"/>
          </a:p>
        </p:txBody>
      </p:sp>
      <p:sp>
        <p:nvSpPr>
          <p:cNvPr id="2" name="Title 1"/>
          <p:cNvSpPr>
            <a:spLocks noGrp="1"/>
          </p:cNvSpPr>
          <p:nvPr>
            <p:ph type="title"/>
          </p:nvPr>
        </p:nvSpPr>
        <p:spPr/>
        <p:txBody>
          <a:bodyPr/>
          <a:lstStyle/>
          <a:p>
            <a:r>
              <a:rPr lang="en-US" dirty="0"/>
              <a:t>Pay less by using more</a:t>
            </a:r>
          </a:p>
        </p:txBody>
      </p:sp>
      <p:sp>
        <p:nvSpPr>
          <p:cNvPr id="4" name="Content Placeholder 3"/>
          <p:cNvSpPr>
            <a:spLocks noGrp="1"/>
          </p:cNvSpPr>
          <p:nvPr>
            <p:ph sz="quarter" idx="21"/>
          </p:nvPr>
        </p:nvSpPr>
        <p:spPr>
          <a:xfrm>
            <a:off x="237744" y="1143000"/>
            <a:ext cx="6291072" cy="4910328"/>
          </a:xfrm>
        </p:spPr>
        <p:txBody>
          <a:bodyPr>
            <a:noAutofit/>
          </a:bodyPr>
          <a:lstStyle/>
          <a:p>
            <a:pPr marL="0" indent="0">
              <a:buNone/>
            </a:pPr>
            <a:r>
              <a:rPr lang="en-US" sz="2400" dirty="0"/>
              <a:t>Realize volume-based discounts:</a:t>
            </a:r>
          </a:p>
          <a:p>
            <a:pPr marL="519113" indent="-519113"/>
            <a:r>
              <a:rPr lang="en-US" sz="2400" dirty="0">
                <a:solidFill>
                  <a:srgbClr val="333399"/>
                </a:solidFill>
              </a:rPr>
              <a:t>Savings </a:t>
            </a:r>
            <a:r>
              <a:rPr lang="en-US" sz="2400" dirty="0"/>
              <a:t>as usage increases.</a:t>
            </a:r>
          </a:p>
          <a:p>
            <a:pPr marL="519113" indent="-519113"/>
            <a:r>
              <a:rPr lang="en-US" sz="2400" dirty="0">
                <a:solidFill>
                  <a:srgbClr val="333399"/>
                </a:solidFill>
              </a:rPr>
              <a:t>Tiered</a:t>
            </a:r>
            <a:r>
              <a:rPr lang="en-US" sz="2400" dirty="0">
                <a:solidFill>
                  <a:srgbClr val="504BAB"/>
                </a:solidFill>
              </a:rPr>
              <a:t> </a:t>
            </a:r>
            <a:r>
              <a:rPr lang="en-US" sz="2400" dirty="0">
                <a:solidFill>
                  <a:srgbClr val="333399"/>
                </a:solidFill>
              </a:rPr>
              <a:t>pricing</a:t>
            </a:r>
            <a:r>
              <a:rPr lang="en-US" sz="2400" b="1" dirty="0">
                <a:solidFill>
                  <a:srgbClr val="333399"/>
                </a:solidFill>
              </a:rPr>
              <a:t> </a:t>
            </a:r>
            <a:r>
              <a:rPr lang="en-US" sz="2400" dirty="0"/>
              <a:t>for services like Amazon Simple Storage Service (Amazon S3), Amazon Elastic Block Store (Amazon EBS), or Amazon Elastic File System (Amazon EFS) </a:t>
            </a:r>
            <a:r>
              <a:rPr lang="en-US" sz="2400" dirty="0">
                <a:sym typeface="Wingdings" pitchFamily="2" charset="2"/>
              </a:rPr>
              <a:t> the more you use, the less you pay per GB.</a:t>
            </a:r>
            <a:endParaRPr lang="en-US" sz="2400" dirty="0"/>
          </a:p>
          <a:p>
            <a:pPr marL="519113" indent="-519113"/>
            <a:r>
              <a:rPr lang="en-US" sz="2400" dirty="0"/>
              <a:t>Multiple storage services deliver </a:t>
            </a:r>
            <a:r>
              <a:rPr lang="en-US" sz="2400" dirty="0">
                <a:solidFill>
                  <a:srgbClr val="333399"/>
                </a:solidFill>
              </a:rPr>
              <a:t>lower </a:t>
            </a:r>
            <a:r>
              <a:rPr lang="en-US" sz="2400" dirty="0"/>
              <a:t>storage costs based on needs.</a:t>
            </a:r>
          </a:p>
        </p:txBody>
      </p:sp>
      <p:grpSp>
        <p:nvGrpSpPr>
          <p:cNvPr id="13" name="Group 12">
            <a:extLst>
              <a:ext uri="{FF2B5EF4-FFF2-40B4-BE49-F238E27FC236}">
                <a16:creationId xmlns="" xmlns:a16="http://schemas.microsoft.com/office/drawing/2014/main" id="{6EDAD0C5-3F6C-4EE5-9486-48028C028353}"/>
              </a:ext>
              <a:ext uri="{C183D7F6-B498-43B3-948B-1728B52AA6E4}">
                <adec:decorative xmlns="" xmlns:adec="http://schemas.microsoft.com/office/drawing/2017/decorative" val="1"/>
              </a:ext>
            </a:extLst>
          </p:cNvPr>
          <p:cNvGrpSpPr/>
          <p:nvPr/>
        </p:nvGrpSpPr>
        <p:grpSpPr>
          <a:xfrm>
            <a:off x="6706864" y="2000051"/>
            <a:ext cx="4915776" cy="3015057"/>
            <a:chOff x="6706864" y="2000051"/>
            <a:chExt cx="4915776" cy="3015057"/>
          </a:xfrm>
        </p:grpSpPr>
        <p:sp>
          <p:nvSpPr>
            <p:cNvPr id="6" name="Rounded Rectangle 15">
              <a:extLst>
                <a:ext uri="{FF2B5EF4-FFF2-40B4-BE49-F238E27FC236}">
                  <a16:creationId xmlns="" xmlns:a16="http://schemas.microsoft.com/office/drawing/2014/main" id="{C8BD6AFB-95EF-40B5-8540-D617AAFEA2C5}"/>
                </a:ext>
                <a:ext uri="{C183D7F6-B498-43B3-948B-1728B52AA6E4}">
                  <adec:decorative xmlns="" xmlns:adec="http://schemas.microsoft.com/office/drawing/2017/decorative" val="1"/>
                </a:ext>
              </a:extLst>
            </p:cNvPr>
            <p:cNvSpPr/>
            <p:nvPr/>
          </p:nvSpPr>
          <p:spPr bwMode="auto">
            <a:xfrm>
              <a:off x="6706864" y="2000051"/>
              <a:ext cx="4915775" cy="3015057"/>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7" name="Picture 6" descr="S3 instance.">
              <a:extLst>
                <a:ext uri="{FF2B5EF4-FFF2-40B4-BE49-F238E27FC236}">
                  <a16:creationId xmlns="" xmlns:a16="http://schemas.microsoft.com/office/drawing/2014/main" id="{49C652A8-40C1-484B-ACB0-9766B788A92E}"/>
                </a:ext>
              </a:extLst>
            </p:cNvPr>
            <p:cNvPicPr>
              <a:picLocks noChangeAspect="1"/>
            </p:cNvPicPr>
            <p:nvPr/>
          </p:nvPicPr>
          <p:blipFill>
            <a:blip r:embed="rId4"/>
            <a:stretch>
              <a:fillRect/>
            </a:stretch>
          </p:blipFill>
          <p:spPr>
            <a:xfrm>
              <a:off x="6706864" y="2000051"/>
              <a:ext cx="1571844" cy="1428949"/>
            </a:xfrm>
            <a:prstGeom prst="rect">
              <a:avLst/>
            </a:prstGeom>
          </p:spPr>
        </p:pic>
        <p:pic>
          <p:nvPicPr>
            <p:cNvPr id="10" name="Picture 9">
              <a:extLst>
                <a:ext uri="{FF2B5EF4-FFF2-40B4-BE49-F238E27FC236}">
                  <a16:creationId xmlns="" xmlns:a16="http://schemas.microsoft.com/office/drawing/2014/main" id="{0AD126C1-06FC-49AB-86BD-B91D4FC9310D}"/>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6706864" y="3435219"/>
              <a:ext cx="1571844" cy="1428949"/>
            </a:xfrm>
            <a:prstGeom prst="rect">
              <a:avLst/>
            </a:prstGeom>
          </p:spPr>
        </p:pic>
        <p:pic>
          <p:nvPicPr>
            <p:cNvPr id="8" name="Picture 7" descr="S3 instance.">
              <a:extLst>
                <a:ext uri="{FF2B5EF4-FFF2-40B4-BE49-F238E27FC236}">
                  <a16:creationId xmlns="" xmlns:a16="http://schemas.microsoft.com/office/drawing/2014/main" id="{A9920280-CA77-4964-AF92-C9CC678998DF}"/>
                </a:ext>
              </a:extLst>
            </p:cNvPr>
            <p:cNvPicPr>
              <a:picLocks noChangeAspect="1"/>
            </p:cNvPicPr>
            <p:nvPr/>
          </p:nvPicPr>
          <p:blipFill>
            <a:blip r:embed="rId6"/>
            <a:stretch>
              <a:fillRect/>
            </a:stretch>
          </p:blipFill>
          <p:spPr>
            <a:xfrm>
              <a:off x="8378830" y="2000051"/>
              <a:ext cx="1571844" cy="1428949"/>
            </a:xfrm>
            <a:prstGeom prst="rect">
              <a:avLst/>
            </a:prstGeom>
          </p:spPr>
        </p:pic>
        <p:pic>
          <p:nvPicPr>
            <p:cNvPr id="11" name="Picture 10">
              <a:extLst>
                <a:ext uri="{FF2B5EF4-FFF2-40B4-BE49-F238E27FC236}">
                  <a16:creationId xmlns="" xmlns:a16="http://schemas.microsoft.com/office/drawing/2014/main" id="{D06CFE61-6EE2-4E99-92CF-08263DA59130}"/>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8378830" y="3435219"/>
              <a:ext cx="1571844" cy="1428949"/>
            </a:xfrm>
            <a:prstGeom prst="rect">
              <a:avLst/>
            </a:prstGeom>
          </p:spPr>
        </p:pic>
        <p:pic>
          <p:nvPicPr>
            <p:cNvPr id="9" name="Picture 8" descr="S3 instance.">
              <a:extLst>
                <a:ext uri="{FF2B5EF4-FFF2-40B4-BE49-F238E27FC236}">
                  <a16:creationId xmlns="" xmlns:a16="http://schemas.microsoft.com/office/drawing/2014/main" id="{38389666-10EF-4554-A47F-2229109AFCE5}"/>
                </a:ext>
              </a:extLst>
            </p:cNvPr>
            <p:cNvPicPr>
              <a:picLocks noChangeAspect="1"/>
            </p:cNvPicPr>
            <p:nvPr/>
          </p:nvPicPr>
          <p:blipFill>
            <a:blip r:embed="rId8"/>
            <a:stretch>
              <a:fillRect/>
            </a:stretch>
          </p:blipFill>
          <p:spPr>
            <a:xfrm>
              <a:off x="10050796" y="2000051"/>
              <a:ext cx="1571844" cy="1428949"/>
            </a:xfrm>
            <a:prstGeom prst="rect">
              <a:avLst/>
            </a:prstGeom>
          </p:spPr>
        </p:pic>
        <p:pic>
          <p:nvPicPr>
            <p:cNvPr id="12" name="Picture 11">
              <a:extLst>
                <a:ext uri="{FF2B5EF4-FFF2-40B4-BE49-F238E27FC236}">
                  <a16:creationId xmlns="" xmlns:a16="http://schemas.microsoft.com/office/drawing/2014/main" id="{16A0877C-4846-4F0F-BE8F-46B2E1B461F1}"/>
                </a:ext>
                <a:ext uri="{C183D7F6-B498-43B3-948B-1728B52AA6E4}">
                  <adec:decorative xmlns="" xmlns:adec="http://schemas.microsoft.com/office/drawing/2017/decorative" val="1"/>
                </a:ext>
              </a:extLst>
            </p:cNvPr>
            <p:cNvPicPr>
              <a:picLocks noChangeAspect="1"/>
            </p:cNvPicPr>
            <p:nvPr/>
          </p:nvPicPr>
          <p:blipFill>
            <a:blip r:embed="rId9"/>
            <a:stretch>
              <a:fillRect/>
            </a:stretch>
          </p:blipFill>
          <p:spPr>
            <a:xfrm>
              <a:off x="10050796" y="3435218"/>
              <a:ext cx="1571844" cy="1428949"/>
            </a:xfrm>
            <a:prstGeom prst="rect">
              <a:avLst/>
            </a:prstGeom>
          </p:spPr>
        </p:pic>
      </p:grpSp>
    </p:spTree>
    <p:custDataLst>
      <p:tags r:id="rId1"/>
    </p:custDataLst>
    <p:extLst>
      <p:ext uri="{BB962C8B-B14F-4D97-AF65-F5344CB8AC3E}">
        <p14:creationId xmlns:p14="http://schemas.microsoft.com/office/powerpoint/2010/main" val="569543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E85C05-E54A-4789-9A9A-8B888759CCF6}"/>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11</a:t>
            </a:fld>
            <a:endParaRPr lang="en-US" dirty="0"/>
          </a:p>
        </p:txBody>
      </p:sp>
      <p:sp>
        <p:nvSpPr>
          <p:cNvPr id="2" name="Title 1"/>
          <p:cNvSpPr>
            <a:spLocks noGrp="1"/>
          </p:cNvSpPr>
          <p:nvPr>
            <p:ph type="title"/>
          </p:nvPr>
        </p:nvSpPr>
        <p:spPr/>
        <p:txBody>
          <a:bodyPr/>
          <a:lstStyle/>
          <a:p>
            <a:r>
              <a:rPr lang="en-US" dirty="0"/>
              <a:t>Pay even less as AWS grows</a:t>
            </a:r>
          </a:p>
        </p:txBody>
      </p:sp>
      <p:sp>
        <p:nvSpPr>
          <p:cNvPr id="6" name="Content Placeholder 5"/>
          <p:cNvSpPr>
            <a:spLocks noGrp="1"/>
          </p:cNvSpPr>
          <p:nvPr>
            <p:ph sz="quarter" idx="21"/>
          </p:nvPr>
        </p:nvSpPr>
        <p:spPr>
          <a:xfrm>
            <a:off x="237744" y="1143000"/>
            <a:ext cx="9637776" cy="4910328"/>
          </a:xfrm>
        </p:spPr>
        <p:txBody>
          <a:bodyPr>
            <a:normAutofit/>
          </a:bodyPr>
          <a:lstStyle/>
          <a:p>
            <a:pPr marL="0" indent="0">
              <a:buNone/>
            </a:pPr>
            <a:r>
              <a:rPr lang="en-US" dirty="0"/>
              <a:t>As AWS grows</a:t>
            </a:r>
            <a:r>
              <a:rPr lang="en-US" dirty="0" smtClean="0"/>
              <a:t>:</a:t>
            </a:r>
            <a:endParaRPr lang="en-US" dirty="0"/>
          </a:p>
          <a:p>
            <a:pPr marL="519113" indent="-519113"/>
            <a:r>
              <a:rPr lang="en-US" dirty="0"/>
              <a:t>AWS </a:t>
            </a:r>
            <a:r>
              <a:rPr lang="en-US" dirty="0">
                <a:solidFill>
                  <a:srgbClr val="333399"/>
                </a:solidFill>
              </a:rPr>
              <a:t>focuses on lowering cost</a:t>
            </a:r>
            <a:r>
              <a:rPr lang="en-US" dirty="0">
                <a:solidFill>
                  <a:schemeClr val="accent6"/>
                </a:solidFill>
              </a:rPr>
              <a:t> </a:t>
            </a:r>
            <a:r>
              <a:rPr lang="en-US" dirty="0"/>
              <a:t>of doing business.</a:t>
            </a:r>
          </a:p>
          <a:p>
            <a:pPr marL="519113" indent="-519113"/>
            <a:r>
              <a:rPr lang="en-US" dirty="0"/>
              <a:t>This practice results in AWS passing savings from economies of scale to you.</a:t>
            </a:r>
          </a:p>
          <a:p>
            <a:pPr marL="519113" indent="-519113"/>
            <a:r>
              <a:rPr lang="en-US" dirty="0"/>
              <a:t>Since 2006, AWS has </a:t>
            </a:r>
            <a:r>
              <a:rPr lang="en-US" dirty="0">
                <a:solidFill>
                  <a:srgbClr val="333399"/>
                </a:solidFill>
              </a:rPr>
              <a:t>lowered pricing 75 times</a:t>
            </a:r>
            <a:r>
              <a:rPr lang="en-US" dirty="0"/>
              <a:t> (as of September 2019</a:t>
            </a:r>
            <a:r>
              <a:rPr lang="en-US" dirty="0" smtClean="0"/>
              <a:t>).</a:t>
            </a:r>
            <a:endParaRPr lang="en-US" dirty="0"/>
          </a:p>
          <a:p>
            <a:pPr marL="519113" indent="-519113"/>
            <a:r>
              <a:rPr lang="en-US" dirty="0"/>
              <a:t>Future higher-performing resources </a:t>
            </a:r>
            <a:r>
              <a:rPr lang="en-US" dirty="0">
                <a:solidFill>
                  <a:srgbClr val="333399"/>
                </a:solidFill>
              </a:rPr>
              <a:t>replace </a:t>
            </a:r>
            <a:r>
              <a:rPr lang="en-US" dirty="0"/>
              <a:t>current resources for no extra charge. </a:t>
            </a:r>
          </a:p>
          <a:p>
            <a:pPr marL="0" indent="0">
              <a:buNone/>
            </a:pPr>
            <a:endParaRPr lang="en-US" dirty="0"/>
          </a:p>
        </p:txBody>
      </p:sp>
      <p:pic>
        <p:nvPicPr>
          <p:cNvPr id="5" name="Picture 4">
            <a:extLst>
              <a:ext uri="{C183D7F6-B498-43B3-948B-1728B52AA6E4}">
                <adec:decorative xmlns=""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69" t="13516" r="4929" b="14765"/>
          <a:stretch/>
        </p:blipFill>
        <p:spPr>
          <a:xfrm>
            <a:off x="9875520" y="1463040"/>
            <a:ext cx="2057400" cy="1635802"/>
          </a:xfrm>
          <a:prstGeom prst="rect">
            <a:avLst/>
          </a:prstGeom>
        </p:spPr>
      </p:pic>
    </p:spTree>
    <p:custDataLst>
      <p:tags r:id="rId1"/>
    </p:custDataLst>
    <p:extLst>
      <p:ext uri="{BB962C8B-B14F-4D97-AF65-F5344CB8AC3E}">
        <p14:creationId xmlns:p14="http://schemas.microsoft.com/office/powerpoint/2010/main" val="1428217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0F103A9-CF39-44C8-B708-8155942BB321}"/>
              </a:ext>
              <a:ext uri="{C183D7F6-B498-43B3-948B-1728B52AA6E4}">
                <adec:decorative xmlns="" xmlns:adec="http://schemas.microsoft.com/office/drawing/2017/decorative" val="0"/>
              </a:ext>
            </a:extLst>
          </p:cNvPr>
          <p:cNvSpPr>
            <a:spLocks noGrp="1"/>
          </p:cNvSpPr>
          <p:nvPr>
            <p:ph type="sldNum" sz="quarter" idx="20"/>
          </p:nvPr>
        </p:nvSpPr>
        <p:spPr>
          <a:xfrm>
            <a:off x="11469389" y="6577837"/>
            <a:ext cx="484261" cy="265176"/>
          </a:xfrm>
        </p:spPr>
        <p:txBody>
          <a:bodyPr/>
          <a:lstStyle/>
          <a:p>
            <a:fld id="{B6A95138-A96E-2F42-A959-2EFD44FE4AB7}" type="slidenum">
              <a:rPr lang="en-US" smtClean="0"/>
              <a:t>12</a:t>
            </a:fld>
            <a:endParaRPr lang="en-US" dirty="0"/>
          </a:p>
        </p:txBody>
      </p:sp>
      <p:sp>
        <p:nvSpPr>
          <p:cNvPr id="2" name="Title 1"/>
          <p:cNvSpPr>
            <a:spLocks noGrp="1"/>
          </p:cNvSpPr>
          <p:nvPr>
            <p:ph type="title"/>
          </p:nvPr>
        </p:nvSpPr>
        <p:spPr/>
        <p:txBody>
          <a:bodyPr/>
          <a:lstStyle/>
          <a:p>
            <a:r>
              <a:rPr lang="en-US" dirty="0"/>
              <a:t>Custom pricing</a:t>
            </a:r>
          </a:p>
        </p:txBody>
      </p:sp>
      <p:sp>
        <p:nvSpPr>
          <p:cNvPr id="9" name="Rounded Rectangle 3">
            <a:extLst>
              <a:ext uri="{FF2B5EF4-FFF2-40B4-BE49-F238E27FC236}">
                <a16:creationId xmlns="" xmlns:a16="http://schemas.microsoft.com/office/drawing/2014/main" id="{598F7750-06ED-42BD-A783-9DE23732297B}"/>
              </a:ext>
              <a:ext uri="{C183D7F6-B498-43B3-948B-1728B52AA6E4}">
                <adec:decorative xmlns="" xmlns:adec="http://schemas.microsoft.com/office/drawing/2017/decorative" val="1"/>
              </a:ext>
            </a:extLst>
          </p:cNvPr>
          <p:cNvSpPr/>
          <p:nvPr/>
        </p:nvSpPr>
        <p:spPr bwMode="auto">
          <a:xfrm>
            <a:off x="1417320" y="1795774"/>
            <a:ext cx="8458200" cy="2793077"/>
          </a:xfrm>
          <a:prstGeom prst="roundRect">
            <a:avLst>
              <a:gd name="adj" fmla="val 12820"/>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0" name="Content Placeholder 2">
            <a:extLst>
              <a:ext uri="{FF2B5EF4-FFF2-40B4-BE49-F238E27FC236}">
                <a16:creationId xmlns="" xmlns:a16="http://schemas.microsoft.com/office/drawing/2014/main" id="{F5C6B21B-D4A5-4AA7-89B3-70AE85123B62}"/>
              </a:ext>
            </a:extLst>
          </p:cNvPr>
          <p:cNvSpPr txBox="1">
            <a:spLocks/>
          </p:cNvSpPr>
          <p:nvPr/>
        </p:nvSpPr>
        <p:spPr>
          <a:xfrm>
            <a:off x="1672406" y="1971669"/>
            <a:ext cx="8140700" cy="261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indent="-460375"/>
            <a:r>
              <a:rPr lang="en-US" dirty="0"/>
              <a:t>Meet varying needs through custom pricing.</a:t>
            </a:r>
          </a:p>
          <a:p>
            <a:pPr marL="460375" indent="-460375"/>
            <a:r>
              <a:rPr lang="en-US" dirty="0"/>
              <a:t>Available for high-volume projects with unique </a:t>
            </a:r>
            <a:r>
              <a:rPr lang="en-US" dirty="0" smtClean="0"/>
              <a:t>requirements</a:t>
            </a:r>
            <a:r>
              <a:rPr lang="en-US" dirty="0"/>
              <a:t>.</a:t>
            </a:r>
          </a:p>
        </p:txBody>
      </p:sp>
      <p:pic>
        <p:nvPicPr>
          <p:cNvPr id="7" name="Picture 6" descr="Building."/>
          <p:cNvPicPr>
            <a:picLocks noChangeAspect="1"/>
          </p:cNvPicPr>
          <p:nvPr/>
        </p:nvPicPr>
        <p:blipFill rotWithShape="1">
          <a:blip r:embed="rId4" cstate="print">
            <a:extLst>
              <a:ext uri="{28A0092B-C50C-407E-A947-70E740481C1C}">
                <a14:useLocalDpi xmlns:a14="http://schemas.microsoft.com/office/drawing/2010/main" val="0"/>
              </a:ext>
            </a:extLst>
          </a:blip>
          <a:srcRect l="19644" t="4916" r="20105" b="5053"/>
          <a:stretch/>
        </p:blipFill>
        <p:spPr>
          <a:xfrm>
            <a:off x="7755706" y="3226626"/>
            <a:ext cx="2057400" cy="3074276"/>
          </a:xfrm>
          <a:prstGeom prst="rect">
            <a:avLst/>
          </a:prstGeom>
        </p:spPr>
      </p:pic>
    </p:spTree>
    <p:custDataLst>
      <p:tags r:id="rId1"/>
    </p:custDataLst>
    <p:extLst>
      <p:ext uri="{BB962C8B-B14F-4D97-AF65-F5344CB8AC3E}">
        <p14:creationId xmlns:p14="http://schemas.microsoft.com/office/powerpoint/2010/main" val="1430525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83DCB3B-83F6-4F61-81C4-D181F95EB132}"/>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13</a:t>
            </a:fld>
            <a:endParaRPr lang="en-US" dirty="0"/>
          </a:p>
        </p:txBody>
      </p:sp>
      <p:sp>
        <p:nvSpPr>
          <p:cNvPr id="4" name="Title 1"/>
          <p:cNvSpPr>
            <a:spLocks noGrp="1"/>
          </p:cNvSpPr>
          <p:nvPr>
            <p:ph type="title"/>
          </p:nvPr>
        </p:nvSpPr>
        <p:spPr/>
        <p:txBody>
          <a:bodyPr/>
          <a:lstStyle/>
          <a:p>
            <a:r>
              <a:rPr lang="en-US" dirty="0"/>
              <a:t>Services with no charge</a:t>
            </a:r>
          </a:p>
        </p:txBody>
      </p:sp>
      <p:grpSp>
        <p:nvGrpSpPr>
          <p:cNvPr id="3" name="Group 2" descr="Services with no charge include Amazon VPC, Elastic Beanstalk, Auto Scaling, AWS CloudFormation, and AWS Identity and Access Management (IAM). ">
            <a:extLst>
              <a:ext uri="{FF2B5EF4-FFF2-40B4-BE49-F238E27FC236}">
                <a16:creationId xmlns="" xmlns:a16="http://schemas.microsoft.com/office/drawing/2014/main" id="{0F981391-6AA3-8311-2B38-B5DBD023DA75}"/>
              </a:ext>
            </a:extLst>
          </p:cNvPr>
          <p:cNvGrpSpPr/>
          <p:nvPr/>
        </p:nvGrpSpPr>
        <p:grpSpPr>
          <a:xfrm>
            <a:off x="3362037" y="1391786"/>
            <a:ext cx="5546732" cy="4828039"/>
            <a:chOff x="3362037" y="1391786"/>
            <a:chExt cx="5546732" cy="4828039"/>
          </a:xfrm>
        </p:grpSpPr>
        <p:grpSp>
          <p:nvGrpSpPr>
            <p:cNvPr id="11" name="Group 10">
              <a:extLst>
                <a:ext uri="{FF2B5EF4-FFF2-40B4-BE49-F238E27FC236}">
                  <a16:creationId xmlns="" xmlns:a16="http://schemas.microsoft.com/office/drawing/2014/main" id="{DBDCA136-AEAB-C141-8CA2-B1A2643777F6}"/>
                </a:ext>
                <a:ext uri="{C183D7F6-B498-43B3-948B-1728B52AA6E4}">
                  <adec:decorative xmlns="" xmlns:adec="http://schemas.microsoft.com/office/drawing/2017/decorative" val="1"/>
                </a:ext>
              </a:extLst>
            </p:cNvPr>
            <p:cNvGrpSpPr/>
            <p:nvPr/>
          </p:nvGrpSpPr>
          <p:grpSpPr>
            <a:xfrm>
              <a:off x="3362037" y="1391786"/>
              <a:ext cx="5183830" cy="4768239"/>
              <a:chOff x="3362037" y="1391786"/>
              <a:chExt cx="5183830" cy="4768239"/>
            </a:xfrm>
          </p:grpSpPr>
          <p:sp>
            <p:nvSpPr>
              <p:cNvPr id="8" name="Rounded Rectangle 9" descr="Services with no charge.">
                <a:extLst>
                  <a:ext uri="{FF2B5EF4-FFF2-40B4-BE49-F238E27FC236}">
                    <a16:creationId xmlns="" xmlns:a16="http://schemas.microsoft.com/office/drawing/2014/main" id="{E4D8A24B-54A6-4129-8600-1015C2362BDA}"/>
                  </a:ext>
                </a:extLst>
              </p:cNvPr>
              <p:cNvSpPr/>
              <p:nvPr/>
            </p:nvSpPr>
            <p:spPr bwMode="auto">
              <a:xfrm>
                <a:off x="3362037" y="1391786"/>
                <a:ext cx="5183830" cy="4768239"/>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2" name="Graphic 52" descr="Amazon VPC icon.">
                <a:extLst>
                  <a:ext uri="{FF2B5EF4-FFF2-40B4-BE49-F238E27FC236}">
                    <a16:creationId xmlns="" xmlns:a16="http://schemas.microsoft.com/office/drawing/2014/main" id="{6DAADA1A-3B61-4489-99B9-9DDED420113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684588" y="1645126"/>
                <a:ext cx="711200" cy="711200"/>
              </a:xfrm>
              <a:prstGeom prst="rect">
                <a:avLst/>
              </a:prstGeom>
            </p:spPr>
          </p:pic>
          <p:pic>
            <p:nvPicPr>
              <p:cNvPr id="14" name="Graphic 10" descr="Elastic Beanstalk icon.">
                <a:extLst>
                  <a:ext uri="{FF2B5EF4-FFF2-40B4-BE49-F238E27FC236}">
                    <a16:creationId xmlns="" xmlns:a16="http://schemas.microsoft.com/office/drawing/2014/main" id="{958BE8D9-49BA-4269-AC99-D11D1FF6979D}"/>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684588" y="2582346"/>
                <a:ext cx="711200" cy="711200"/>
              </a:xfrm>
              <a:prstGeom prst="rect">
                <a:avLst/>
              </a:prstGeom>
            </p:spPr>
          </p:pic>
          <p:pic>
            <p:nvPicPr>
              <p:cNvPr id="15" name="Graphic 123" descr="Auto Scaling icon.">
                <a:extLst>
                  <a:ext uri="{FF2B5EF4-FFF2-40B4-BE49-F238E27FC236}">
                    <a16:creationId xmlns="" xmlns:a16="http://schemas.microsoft.com/office/drawing/2014/main" id="{BA6AA774-BFAF-4753-8470-CD69262F15FB}"/>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99436" y="3529314"/>
                <a:ext cx="469900" cy="469900"/>
              </a:xfrm>
              <a:prstGeom prst="rect">
                <a:avLst/>
              </a:prstGeom>
            </p:spPr>
          </p:pic>
          <p:pic>
            <p:nvPicPr>
              <p:cNvPr id="13" name="Graphic 47" descr="AWS Cloud Formation icon.">
                <a:extLst>
                  <a:ext uri="{FF2B5EF4-FFF2-40B4-BE49-F238E27FC236}">
                    <a16:creationId xmlns="" xmlns:a16="http://schemas.microsoft.com/office/drawing/2014/main" id="{FF889A0B-6FC6-4502-AE9E-93F8907A924A}"/>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684588" y="4298888"/>
                <a:ext cx="711200" cy="711200"/>
              </a:xfrm>
              <a:prstGeom prst="rect">
                <a:avLst/>
              </a:prstGeom>
            </p:spPr>
          </p:pic>
          <p:pic>
            <p:nvPicPr>
              <p:cNvPr id="10" name="Graphic 36">
                <a:extLst>
                  <a:ext uri="{FF2B5EF4-FFF2-40B4-BE49-F238E27FC236}">
                    <a16:creationId xmlns="" xmlns:a16="http://schemas.microsoft.com/office/drawing/2014/main" id="{7477C140-23B4-481D-896F-E7413FF7F7D7}"/>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3678786" y="5236108"/>
                <a:ext cx="711200" cy="711200"/>
              </a:xfrm>
              <a:prstGeom prst="rect">
                <a:avLst/>
              </a:prstGeom>
            </p:spPr>
          </p:pic>
        </p:grpSp>
        <p:sp>
          <p:nvSpPr>
            <p:cNvPr id="9" name="Content Placeholder 2">
              <a:extLst>
                <a:ext uri="{FF2B5EF4-FFF2-40B4-BE49-F238E27FC236}">
                  <a16:creationId xmlns="" xmlns:a16="http://schemas.microsoft.com/office/drawing/2014/main" id="{B1E9B817-A385-47E7-AC11-B1A5003D3BA4}"/>
                </a:ext>
              </a:extLst>
            </p:cNvPr>
            <p:cNvSpPr txBox="1">
              <a:spLocks/>
            </p:cNvSpPr>
            <p:nvPr/>
          </p:nvSpPr>
          <p:spPr>
            <a:xfrm>
              <a:off x="4457193" y="1492250"/>
              <a:ext cx="4451576" cy="47275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dirty="0"/>
                <a:t>Amazon VPC</a:t>
              </a:r>
            </a:p>
            <a:p>
              <a:pPr marL="0" indent="0">
                <a:lnSpc>
                  <a:spcPct val="200000"/>
                </a:lnSpc>
                <a:buFont typeface="Arial" panose="020B0604020202020204" pitchFamily="34" charset="0"/>
                <a:buNone/>
              </a:pPr>
              <a:r>
                <a:rPr lang="en-US" dirty="0"/>
                <a:t>Elastic Beanstalk**</a:t>
              </a:r>
            </a:p>
            <a:p>
              <a:pPr marL="0" indent="0">
                <a:lnSpc>
                  <a:spcPct val="200000"/>
                </a:lnSpc>
                <a:buFont typeface="Arial" panose="020B0604020202020204" pitchFamily="34" charset="0"/>
                <a:buNone/>
              </a:pPr>
              <a:r>
                <a:rPr lang="en-US" dirty="0"/>
                <a:t>Auto Scaling**</a:t>
              </a:r>
            </a:p>
            <a:p>
              <a:pPr marL="0" indent="0">
                <a:lnSpc>
                  <a:spcPct val="200000"/>
                </a:lnSpc>
                <a:buFont typeface="Arial" panose="020B0604020202020204" pitchFamily="34" charset="0"/>
                <a:buNone/>
              </a:pPr>
              <a:r>
                <a:rPr lang="en-US" dirty="0"/>
                <a:t>AWS CloudFormation**</a:t>
              </a:r>
            </a:p>
            <a:p>
              <a:pPr marL="0" indent="0">
                <a:lnSpc>
                  <a:spcPct val="85000"/>
                </a:lnSpc>
                <a:buFont typeface="Arial" panose="020B0604020202020204" pitchFamily="34" charset="0"/>
                <a:buNone/>
              </a:pPr>
              <a:r>
                <a:rPr lang="en-US" dirty="0"/>
                <a:t/>
              </a:r>
              <a:br>
                <a:rPr lang="en-US" dirty="0"/>
              </a:br>
              <a:r>
                <a:rPr lang="en-US" dirty="0"/>
                <a:t>AWS Identity and Access Management (IAM)</a:t>
              </a:r>
            </a:p>
          </p:txBody>
        </p:sp>
      </p:grpSp>
      <p:sp>
        <p:nvSpPr>
          <p:cNvPr id="5" name="Rectangle 4" descr="Note: there might be charges associated with other AWS services that are used with Elastic Beanstalk, Auto Scaling, and AWS CloudFormation.">
            <a:extLst>
              <a:ext uri="{FF2B5EF4-FFF2-40B4-BE49-F238E27FC236}">
                <a16:creationId xmlns="" xmlns:a16="http://schemas.microsoft.com/office/drawing/2014/main" id="{6D9284E1-BB8C-4518-8D36-4ADAF5969B23}"/>
              </a:ext>
            </a:extLst>
          </p:cNvPr>
          <p:cNvSpPr/>
          <p:nvPr/>
        </p:nvSpPr>
        <p:spPr>
          <a:xfrm>
            <a:off x="8673340" y="5347143"/>
            <a:ext cx="3104132" cy="1200329"/>
          </a:xfrm>
          <a:prstGeom prst="rect">
            <a:avLst/>
          </a:prstGeom>
        </p:spPr>
        <p:txBody>
          <a:bodyPr wrap="square">
            <a:spAutoFit/>
          </a:bodyPr>
          <a:lstStyle/>
          <a:p>
            <a:r>
              <a:rPr lang="en-US" dirty="0"/>
              <a:t>**</a:t>
            </a:r>
            <a:r>
              <a:rPr lang="en-US" b="1" dirty="0"/>
              <a:t>Note</a:t>
            </a:r>
            <a:r>
              <a:rPr lang="en-US" dirty="0"/>
              <a:t>: There might be charges associated with other AWS services that are used with these services. </a:t>
            </a:r>
          </a:p>
        </p:txBody>
      </p:sp>
    </p:spTree>
    <p:custDataLst>
      <p:tags r:id="rId1"/>
    </p:custDataLst>
    <p:extLst>
      <p:ext uri="{BB962C8B-B14F-4D97-AF65-F5344CB8AC3E}">
        <p14:creationId xmlns:p14="http://schemas.microsoft.com/office/powerpoint/2010/main" val="1997371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3FB299F-955A-4BA1-8F88-AEB8FA37BE0A}"/>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14</a:t>
            </a:fld>
            <a:endParaRPr lang="en-US" dirty="0"/>
          </a:p>
        </p:txBody>
      </p:sp>
      <p:sp>
        <p:nvSpPr>
          <p:cNvPr id="3" name="Title 2">
            <a:extLst>
              <a:ext uri="{FF2B5EF4-FFF2-40B4-BE49-F238E27FC236}">
                <a16:creationId xmlns="" xmlns:a16="http://schemas.microsoft.com/office/drawing/2014/main" id="{34A9215D-56A1-C14C-8D1D-ECD06964D449}"/>
              </a:ext>
            </a:extLst>
          </p:cNvPr>
          <p:cNvSpPr>
            <a:spLocks noGrp="1"/>
          </p:cNvSpPr>
          <p:nvPr>
            <p:ph type="ctrTitle"/>
          </p:nvPr>
        </p:nvSpPr>
        <p:spPr/>
        <p:txBody>
          <a:bodyPr/>
          <a:lstStyle/>
          <a:p>
            <a:r>
              <a:rPr lang="en-US" dirty="0"/>
              <a:t>Key takeaways</a:t>
            </a:r>
          </a:p>
        </p:txBody>
      </p:sp>
      <p:sp>
        <p:nvSpPr>
          <p:cNvPr id="5" name="Content Placeholder 4">
            <a:extLst>
              <a:ext uri="{FF2B5EF4-FFF2-40B4-BE49-F238E27FC236}">
                <a16:creationId xmlns="" xmlns:a16="http://schemas.microsoft.com/office/drawing/2014/main" id="{5DED86B2-95F3-E144-93EC-D7312615DDBA}"/>
              </a:ext>
            </a:extLst>
          </p:cNvPr>
          <p:cNvSpPr>
            <a:spLocks noGrp="1"/>
          </p:cNvSpPr>
          <p:nvPr>
            <p:ph type="body" idx="1"/>
          </p:nvPr>
        </p:nvSpPr>
        <p:spPr>
          <a:xfrm>
            <a:off x="4592635" y="301526"/>
            <a:ext cx="7356121" cy="6142651"/>
          </a:xfrm>
        </p:spPr>
        <p:txBody>
          <a:bodyPr/>
          <a:lstStyle/>
          <a:p>
            <a:r>
              <a:rPr lang="en-US" dirty="0"/>
              <a:t>There is no charge (with some exceptions) for:</a:t>
            </a:r>
          </a:p>
          <a:p>
            <a:pPr lvl="1"/>
            <a:r>
              <a:rPr lang="en-US" dirty="0"/>
              <a:t>Inbound data transfer.</a:t>
            </a:r>
          </a:p>
          <a:p>
            <a:pPr lvl="1"/>
            <a:r>
              <a:rPr lang="en-US" dirty="0"/>
              <a:t>Data transfer between services within the same AWS Region.</a:t>
            </a:r>
          </a:p>
          <a:p>
            <a:r>
              <a:rPr lang="en-US" dirty="0"/>
              <a:t>Pay for what you use.</a:t>
            </a:r>
          </a:p>
          <a:p>
            <a:r>
              <a:rPr lang="en-US" dirty="0"/>
              <a:t>Start and stop anytime.</a:t>
            </a:r>
          </a:p>
          <a:p>
            <a:r>
              <a:rPr lang="en-US" dirty="0"/>
              <a:t>No long-term contracts are required.</a:t>
            </a:r>
          </a:p>
          <a:p>
            <a:r>
              <a:rPr lang="en-US" dirty="0"/>
              <a:t>Some services are free, but the other AWS services that they provision might not be free.</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77343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D64B8E0-60AD-514D-93D6-076C58CF731E}"/>
              </a:ext>
            </a:extLst>
          </p:cNvPr>
          <p:cNvSpPr>
            <a:spLocks noGrp="1"/>
          </p:cNvSpPr>
          <p:nvPr>
            <p:ph type="subTitle" idx="1"/>
          </p:nvPr>
        </p:nvSpPr>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dirty="0"/>
              <a:t>Section 2: Total Cost of Ownership</a:t>
            </a:r>
          </a:p>
        </p:txBody>
      </p:sp>
    </p:spTree>
    <p:custDataLst>
      <p:tags r:id="rId1"/>
    </p:custDataLst>
    <p:extLst>
      <p:ext uri="{BB962C8B-B14F-4D97-AF65-F5344CB8AC3E}">
        <p14:creationId xmlns:p14="http://schemas.microsoft.com/office/powerpoint/2010/main" val="4247564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19D4D07-91F3-442F-AE3A-FA71B8B490F6}"/>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16</a:t>
            </a:fld>
            <a:endParaRPr lang="en-US" dirty="0"/>
          </a:p>
        </p:txBody>
      </p:sp>
      <p:sp>
        <p:nvSpPr>
          <p:cNvPr id="2" name="Title 1"/>
          <p:cNvSpPr>
            <a:spLocks noGrp="1"/>
          </p:cNvSpPr>
          <p:nvPr>
            <p:ph type="title"/>
          </p:nvPr>
        </p:nvSpPr>
        <p:spPr/>
        <p:txBody>
          <a:bodyPr>
            <a:noAutofit/>
          </a:bodyPr>
          <a:lstStyle/>
          <a:p>
            <a:r>
              <a:rPr lang="en-US" dirty="0"/>
              <a:t>On-premises versus cloud</a:t>
            </a:r>
          </a:p>
        </p:txBody>
      </p:sp>
      <p:grpSp>
        <p:nvGrpSpPr>
          <p:cNvPr id="5" name="Group 4" descr="Traditional infrastructure requires equipment, resources and administration, contracts, and costs, whereas AWS cloud has no upfront expense, improves time to market, scales up and down, and has self-service infrastructure.">
            <a:extLst>
              <a:ext uri="{FF2B5EF4-FFF2-40B4-BE49-F238E27FC236}">
                <a16:creationId xmlns="" xmlns:a16="http://schemas.microsoft.com/office/drawing/2014/main" id="{BCE32A99-17FC-4280-9DE6-4B140259DDE6}"/>
              </a:ext>
              <a:ext uri="{C183D7F6-B498-43B3-948B-1728B52AA6E4}">
                <adec:decorative xmlns="" xmlns:adec="http://schemas.microsoft.com/office/drawing/2017/decorative" val="0"/>
              </a:ext>
            </a:extLst>
          </p:cNvPr>
          <p:cNvGrpSpPr/>
          <p:nvPr/>
        </p:nvGrpSpPr>
        <p:grpSpPr>
          <a:xfrm>
            <a:off x="785365" y="1388437"/>
            <a:ext cx="10704138" cy="4919878"/>
            <a:chOff x="785365" y="1388437"/>
            <a:chExt cx="10704138" cy="4919878"/>
          </a:xfrm>
        </p:grpSpPr>
        <p:sp>
          <p:nvSpPr>
            <p:cNvPr id="12" name="Rectangle 11" descr="summary of traditional infrastructure.">
              <a:extLst>
                <a:ext uri="{FF2B5EF4-FFF2-40B4-BE49-F238E27FC236}">
                  <a16:creationId xmlns="" xmlns:a16="http://schemas.microsoft.com/office/drawing/2014/main" id="{CCEDD93D-2690-764A-8D49-12A4D1D2ABD9}"/>
                </a:ext>
              </a:extLst>
            </p:cNvPr>
            <p:cNvSpPr/>
            <p:nvPr/>
          </p:nvSpPr>
          <p:spPr>
            <a:xfrm>
              <a:off x="785365" y="1750660"/>
              <a:ext cx="4751842" cy="4557655"/>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14" name="Rectangle 13" descr="summary of AWS Cloud features.">
              <a:extLst>
                <a:ext uri="{FF2B5EF4-FFF2-40B4-BE49-F238E27FC236}">
                  <a16:creationId xmlns="" xmlns:a16="http://schemas.microsoft.com/office/drawing/2014/main" id="{FAD61B49-F7BF-D847-B74D-4484717A8FC4}"/>
                </a:ext>
              </a:extLst>
            </p:cNvPr>
            <p:cNvSpPr/>
            <p:nvPr/>
          </p:nvSpPr>
          <p:spPr>
            <a:xfrm>
              <a:off x="6737661" y="1750660"/>
              <a:ext cx="4751842" cy="4557655"/>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15" name="TextBox 14">
              <a:extLst>
                <a:ext uri="{FF2B5EF4-FFF2-40B4-BE49-F238E27FC236}">
                  <a16:creationId xmlns="" xmlns:a16="http://schemas.microsoft.com/office/drawing/2014/main" id="{A75127B0-1CD9-D246-B93E-0AD34E5C535A}"/>
                </a:ext>
              </a:extLst>
            </p:cNvPr>
            <p:cNvSpPr txBox="1"/>
            <p:nvPr/>
          </p:nvSpPr>
          <p:spPr>
            <a:xfrm>
              <a:off x="913715" y="1388437"/>
              <a:ext cx="4495141"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Traditional Infrastructure</a:t>
              </a:r>
            </a:p>
          </p:txBody>
        </p:sp>
        <p:sp>
          <p:nvSpPr>
            <p:cNvPr id="16" name="TextBox 15">
              <a:extLst>
                <a:ext uri="{FF2B5EF4-FFF2-40B4-BE49-F238E27FC236}">
                  <a16:creationId xmlns="" xmlns:a16="http://schemas.microsoft.com/office/drawing/2014/main" id="{893C5E06-D7E5-504F-99D5-F3BA4798ACBF}"/>
                </a:ext>
              </a:extLst>
            </p:cNvPr>
            <p:cNvSpPr txBox="1"/>
            <p:nvPr/>
          </p:nvSpPr>
          <p:spPr>
            <a:xfrm>
              <a:off x="8085095" y="1394304"/>
              <a:ext cx="2056973"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18" name="TextBox 17">
              <a:extLst>
                <a:ext uri="{FF2B5EF4-FFF2-40B4-BE49-F238E27FC236}">
                  <a16:creationId xmlns="" xmlns:a16="http://schemas.microsoft.com/office/drawing/2014/main" id="{8D34638F-3176-FC42-8EB4-360DFB9DEDDC}"/>
                </a:ext>
              </a:extLst>
            </p:cNvPr>
            <p:cNvSpPr txBox="1"/>
            <p:nvPr/>
          </p:nvSpPr>
          <p:spPr>
            <a:xfrm>
              <a:off x="1481461" y="3419591"/>
              <a:ext cx="1242648" cy="338554"/>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Equipment</a:t>
              </a:r>
            </a:p>
          </p:txBody>
        </p:sp>
        <p:sp>
          <p:nvSpPr>
            <p:cNvPr id="19" name="TextBox 18">
              <a:extLst>
                <a:ext uri="{FF2B5EF4-FFF2-40B4-BE49-F238E27FC236}">
                  <a16:creationId xmlns="" xmlns:a16="http://schemas.microsoft.com/office/drawing/2014/main" id="{D10977B5-C41A-B840-B207-946D42684AC0}"/>
                </a:ext>
              </a:extLst>
            </p:cNvPr>
            <p:cNvSpPr txBox="1"/>
            <p:nvPr/>
          </p:nvSpPr>
          <p:spPr>
            <a:xfrm>
              <a:off x="3360275" y="3368792"/>
              <a:ext cx="1877101"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Resources and administration</a:t>
              </a:r>
            </a:p>
          </p:txBody>
        </p:sp>
        <p:sp>
          <p:nvSpPr>
            <p:cNvPr id="20" name="TextBox 19">
              <a:extLst>
                <a:ext uri="{FF2B5EF4-FFF2-40B4-BE49-F238E27FC236}">
                  <a16:creationId xmlns="" xmlns:a16="http://schemas.microsoft.com/office/drawing/2014/main" id="{2207D24E-311B-6245-9FFE-A44A0806D1CE}"/>
                </a:ext>
              </a:extLst>
            </p:cNvPr>
            <p:cNvSpPr txBox="1"/>
            <p:nvPr/>
          </p:nvSpPr>
          <p:spPr>
            <a:xfrm>
              <a:off x="3996624" y="5522312"/>
              <a:ext cx="604402" cy="338554"/>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cs typeface="Amazon Ember" panose="020B0603020204020204" pitchFamily="34" charset="0"/>
                </a:rPr>
                <a:t>Cost</a:t>
              </a:r>
            </a:p>
          </p:txBody>
        </p:sp>
        <p:sp>
          <p:nvSpPr>
            <p:cNvPr id="21" name="TextBox 20">
              <a:extLst>
                <a:ext uri="{FF2B5EF4-FFF2-40B4-BE49-F238E27FC236}">
                  <a16:creationId xmlns="" xmlns:a16="http://schemas.microsoft.com/office/drawing/2014/main" id="{4FE1111C-F490-DC4D-B3AC-93ED839A4196}"/>
                </a:ext>
              </a:extLst>
            </p:cNvPr>
            <p:cNvSpPr txBox="1"/>
            <p:nvPr/>
          </p:nvSpPr>
          <p:spPr>
            <a:xfrm>
              <a:off x="1514670" y="5522312"/>
              <a:ext cx="1176230" cy="338554"/>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cs typeface="Amazon Ember" panose="020B0603020204020204" pitchFamily="34" charset="0"/>
                </a:rPr>
                <a:t>Contracts</a:t>
              </a:r>
            </a:p>
          </p:txBody>
        </p:sp>
        <p:pic>
          <p:nvPicPr>
            <p:cNvPr id="22" name="Picture 21">
              <a:extLst>
                <a:ext uri="{FF2B5EF4-FFF2-40B4-BE49-F238E27FC236}">
                  <a16:creationId xmlns="" xmlns:a16="http://schemas.microsoft.com/office/drawing/2014/main" id="{29A0A9DF-7B33-7246-BF7A-A48402F59CAE}"/>
                </a:ext>
                <a:ext uri="{C183D7F6-B498-43B3-948B-1728B52AA6E4}">
                  <adec:decorative xmlns=""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7395464" y="2054803"/>
              <a:ext cx="1136520" cy="1136519"/>
            </a:xfrm>
            <a:prstGeom prst="rect">
              <a:avLst/>
            </a:prstGeom>
          </p:spPr>
        </p:pic>
        <p:pic>
          <p:nvPicPr>
            <p:cNvPr id="23" name="Picture 22">
              <a:extLst>
                <a:ext uri="{FF2B5EF4-FFF2-40B4-BE49-F238E27FC236}">
                  <a16:creationId xmlns="" xmlns:a16="http://schemas.microsoft.com/office/drawing/2014/main" id="{D4458424-786F-FB41-9536-8852858091F8}"/>
                </a:ext>
                <a:ext uri="{C183D7F6-B498-43B3-948B-1728B52AA6E4}">
                  <adec:decorative xmlns=""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2774" y="2141527"/>
              <a:ext cx="1260022" cy="1260022"/>
            </a:xfrm>
            <a:prstGeom prst="rect">
              <a:avLst/>
            </a:prstGeom>
          </p:spPr>
        </p:pic>
        <p:pic>
          <p:nvPicPr>
            <p:cNvPr id="24" name="Picture 23">
              <a:extLst>
                <a:ext uri="{FF2B5EF4-FFF2-40B4-BE49-F238E27FC236}">
                  <a16:creationId xmlns="" xmlns:a16="http://schemas.microsoft.com/office/drawing/2014/main" id="{BC94A01A-EF14-8B4D-8A09-47606E7218E8}"/>
                </a:ext>
                <a:ext uri="{C183D7F6-B498-43B3-948B-1728B52AA6E4}">
                  <adec:decorative xmlns=""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2590" y="4266177"/>
              <a:ext cx="1222269" cy="1222269"/>
            </a:xfrm>
            <a:prstGeom prst="rect">
              <a:avLst/>
            </a:prstGeom>
          </p:spPr>
        </p:pic>
        <p:pic>
          <p:nvPicPr>
            <p:cNvPr id="25" name="Picture 24">
              <a:extLst>
                <a:ext uri="{FF2B5EF4-FFF2-40B4-BE49-F238E27FC236}">
                  <a16:creationId xmlns="" xmlns:a16="http://schemas.microsoft.com/office/drawing/2014/main" id="{1DA81006-189B-3448-AD0C-AE3BC23219D5}"/>
                </a:ext>
                <a:ext uri="{C183D7F6-B498-43B3-948B-1728B52AA6E4}">
                  <adec:decorative xmlns=""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97" t="9662" r="4294" b="15667"/>
            <a:stretch/>
          </p:blipFill>
          <p:spPr>
            <a:xfrm>
              <a:off x="3548237" y="4292007"/>
              <a:ext cx="1501176" cy="1222269"/>
            </a:xfrm>
            <a:prstGeom prst="rect">
              <a:avLst/>
            </a:prstGeom>
          </p:spPr>
        </p:pic>
        <p:pic>
          <p:nvPicPr>
            <p:cNvPr id="26" name="Picture 25">
              <a:extLst>
                <a:ext uri="{FF2B5EF4-FFF2-40B4-BE49-F238E27FC236}">
                  <a16:creationId xmlns="" xmlns:a16="http://schemas.microsoft.com/office/drawing/2014/main" id="{3D680833-8B82-3E45-BD3F-1640801E2DAE}"/>
                </a:ext>
                <a:ext uri="{C183D7F6-B498-43B3-948B-1728B52AA6E4}">
                  <adec:decorative xmlns=""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01934" y="2090728"/>
              <a:ext cx="1193783" cy="1153991"/>
            </a:xfrm>
            <a:prstGeom prst="rect">
              <a:avLst/>
            </a:prstGeom>
          </p:spPr>
        </p:pic>
        <p:sp>
          <p:nvSpPr>
            <p:cNvPr id="30" name="TextBox 29">
              <a:extLst>
                <a:ext uri="{FF2B5EF4-FFF2-40B4-BE49-F238E27FC236}">
                  <a16:creationId xmlns="" xmlns:a16="http://schemas.microsoft.com/office/drawing/2014/main" id="{CD734C30-1BC2-864B-A542-3D758113AF98}"/>
                </a:ext>
              </a:extLst>
            </p:cNvPr>
            <p:cNvSpPr txBox="1"/>
            <p:nvPr/>
          </p:nvSpPr>
          <p:spPr>
            <a:xfrm>
              <a:off x="7276948" y="5376704"/>
              <a:ext cx="1174032"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Scale up and down</a:t>
              </a:r>
            </a:p>
          </p:txBody>
        </p:sp>
        <p:sp>
          <p:nvSpPr>
            <p:cNvPr id="31" name="TextBox 30">
              <a:extLst>
                <a:ext uri="{FF2B5EF4-FFF2-40B4-BE49-F238E27FC236}">
                  <a16:creationId xmlns="" xmlns:a16="http://schemas.microsoft.com/office/drawing/2014/main" id="{F34762D4-C304-0A4D-9204-467D7927FAC1}"/>
                </a:ext>
              </a:extLst>
            </p:cNvPr>
            <p:cNvSpPr txBox="1"/>
            <p:nvPr/>
          </p:nvSpPr>
          <p:spPr>
            <a:xfrm>
              <a:off x="7024318" y="3260774"/>
              <a:ext cx="1878813" cy="830997"/>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No upfront expense—pay for what you use</a:t>
              </a:r>
            </a:p>
          </p:txBody>
        </p:sp>
        <p:sp>
          <p:nvSpPr>
            <p:cNvPr id="32" name="TextBox 31">
              <a:extLst>
                <a:ext uri="{FF2B5EF4-FFF2-40B4-BE49-F238E27FC236}">
                  <a16:creationId xmlns="" xmlns:a16="http://schemas.microsoft.com/office/drawing/2014/main" id="{B39FBA3C-4BEE-8948-9DDA-C8249FF83FCA}"/>
                </a:ext>
              </a:extLst>
            </p:cNvPr>
            <p:cNvSpPr txBox="1"/>
            <p:nvPr/>
          </p:nvSpPr>
          <p:spPr>
            <a:xfrm>
              <a:off x="9262922" y="3260774"/>
              <a:ext cx="187881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Improve time to market and agility</a:t>
              </a:r>
            </a:p>
          </p:txBody>
        </p:sp>
        <p:pic>
          <p:nvPicPr>
            <p:cNvPr id="36" name="Picture 35">
              <a:extLst>
                <a:ext uri="{FF2B5EF4-FFF2-40B4-BE49-F238E27FC236}">
                  <a16:creationId xmlns="" xmlns:a16="http://schemas.microsoft.com/office/drawing/2014/main" id="{8571BE65-BD43-834D-BF2F-DC1C24548017}"/>
                </a:ext>
                <a:ext uri="{C183D7F6-B498-43B3-948B-1728B52AA6E4}">
                  <adec:decorative xmlns="" xmlns:adec="http://schemas.microsoft.com/office/drawing/2017/decorative" val="1"/>
                </a:ext>
              </a:extLst>
            </p:cNvPr>
            <p:cNvPicPr>
              <a:picLocks noChangeAspect="1"/>
            </p:cNvPicPr>
            <p:nvPr/>
          </p:nvPicPr>
          <p:blipFill>
            <a:blip r:embed="rId9"/>
            <a:stretch>
              <a:fillRect/>
            </a:stretch>
          </p:blipFill>
          <p:spPr>
            <a:xfrm>
              <a:off x="9776878" y="2269568"/>
              <a:ext cx="850900" cy="812800"/>
            </a:xfrm>
            <a:prstGeom prst="rect">
              <a:avLst/>
            </a:prstGeom>
          </p:spPr>
        </p:pic>
        <p:pic>
          <p:nvPicPr>
            <p:cNvPr id="28" name="Picture 27" descr="summary of traditional infrastructure.">
              <a:extLst>
                <a:ext uri="{FF2B5EF4-FFF2-40B4-BE49-F238E27FC236}">
                  <a16:creationId xmlns="" xmlns:a16="http://schemas.microsoft.com/office/drawing/2014/main" id="{6B6CEE44-71DF-FA46-9D78-5C96E54BBB9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244" t="4150" r="16822" b="4624"/>
            <a:stretch/>
          </p:blipFill>
          <p:spPr>
            <a:xfrm>
              <a:off x="1687387" y="4273544"/>
              <a:ext cx="830795" cy="1115638"/>
            </a:xfrm>
            <a:prstGeom prst="rect">
              <a:avLst/>
            </a:prstGeom>
          </p:spPr>
        </p:pic>
        <p:pic>
          <p:nvPicPr>
            <p:cNvPr id="34" name="Picture 33">
              <a:extLst>
                <a:ext uri="{FF2B5EF4-FFF2-40B4-BE49-F238E27FC236}">
                  <a16:creationId xmlns="" xmlns:a16="http://schemas.microsoft.com/office/drawing/2014/main" id="{89660597-A9F5-154A-848B-E1F1A4354C36}"/>
                </a:ext>
                <a:ext uri="{C183D7F6-B498-43B3-948B-1728B52AA6E4}">
                  <adec:decorative xmlns=""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53932" y="4392619"/>
              <a:ext cx="896793" cy="896793"/>
            </a:xfrm>
            <a:prstGeom prst="rect">
              <a:avLst/>
            </a:prstGeom>
          </p:spPr>
        </p:pic>
        <p:sp>
          <p:nvSpPr>
            <p:cNvPr id="33" name="TextBox 32">
              <a:extLst>
                <a:ext uri="{FF2B5EF4-FFF2-40B4-BE49-F238E27FC236}">
                  <a16:creationId xmlns="" xmlns:a16="http://schemas.microsoft.com/office/drawing/2014/main" id="{188C2285-9B43-584B-B7DC-31F47B68811A}"/>
                </a:ext>
              </a:extLst>
            </p:cNvPr>
            <p:cNvSpPr txBox="1"/>
            <p:nvPr/>
          </p:nvSpPr>
          <p:spPr>
            <a:xfrm>
              <a:off x="9262922" y="5477317"/>
              <a:ext cx="187881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Self-service infrastructure</a:t>
              </a:r>
            </a:p>
          </p:txBody>
        </p:sp>
        <p:sp>
          <p:nvSpPr>
            <p:cNvPr id="35" name="TextBox 34">
              <a:extLst>
                <a:ext uri="{FF2B5EF4-FFF2-40B4-BE49-F238E27FC236}">
                  <a16:creationId xmlns="" xmlns:a16="http://schemas.microsoft.com/office/drawing/2014/main" id="{0BDC3E52-22DB-CB42-9A25-33B34FD5D0D8}"/>
                </a:ext>
              </a:extLst>
            </p:cNvPr>
            <p:cNvSpPr txBox="1"/>
            <p:nvPr/>
          </p:nvSpPr>
          <p:spPr>
            <a:xfrm>
              <a:off x="4955278" y="2771538"/>
              <a:ext cx="2321669" cy="1897892"/>
            </a:xfrm>
            <a:prstGeom prst="rect">
              <a:avLst/>
            </a:prstGeom>
            <a:noFill/>
          </p:spPr>
          <p:txBody>
            <a:bodyPr wrap="square" rtlCol="0">
              <a:spAutoFit/>
            </a:bodyPr>
            <a:lstStyle/>
            <a:p>
              <a:pPr algn="ctr"/>
              <a:r>
                <a:rPr lang="en-US" sz="11733" dirty="0">
                  <a:solidFill>
                    <a:srgbClr val="414042"/>
                  </a:solidFill>
                  <a:latin typeface="Amazon Ember" panose="02000000000000000000" pitchFamily="2" charset="0"/>
                  <a:ea typeface="Amazon Ember" panose="02000000000000000000" pitchFamily="2" charset="0"/>
                </a:rPr>
                <a:t>≠</a:t>
              </a:r>
            </a:p>
          </p:txBody>
        </p:sp>
      </p:grpSp>
    </p:spTree>
    <p:custDataLst>
      <p:tags r:id="rId1"/>
    </p:custDataLst>
    <p:extLst>
      <p:ext uri="{BB962C8B-B14F-4D97-AF65-F5344CB8AC3E}">
        <p14:creationId xmlns:p14="http://schemas.microsoft.com/office/powerpoint/2010/main" val="31764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DA7626E9-6D40-492F-8E2A-5FB16A75CBB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17</a:t>
            </a:fld>
            <a:endParaRPr lang="en-US" dirty="0"/>
          </a:p>
        </p:txBody>
      </p:sp>
      <p:sp>
        <p:nvSpPr>
          <p:cNvPr id="2" name="Title 1"/>
          <p:cNvSpPr>
            <a:spLocks noGrp="1"/>
          </p:cNvSpPr>
          <p:nvPr>
            <p:ph type="title"/>
          </p:nvPr>
        </p:nvSpPr>
        <p:spPr/>
        <p:txBody>
          <a:bodyPr>
            <a:noAutofit/>
          </a:bodyPr>
          <a:lstStyle/>
          <a:p>
            <a:r>
              <a:rPr lang="en-US" sz="4000" dirty="0"/>
              <a:t>What is Total </a:t>
            </a:r>
            <a:r>
              <a:rPr lang="en-US" dirty="0"/>
              <a:t>C</a:t>
            </a:r>
            <a:r>
              <a:rPr lang="en-US" sz="4000" dirty="0"/>
              <a:t>ost of Ownership (TCO)?                                                   </a:t>
            </a:r>
          </a:p>
        </p:txBody>
      </p:sp>
      <p:sp>
        <p:nvSpPr>
          <p:cNvPr id="4" name="Content Placeholder 5">
            <a:extLst>
              <a:ext uri="{FF2B5EF4-FFF2-40B4-BE49-F238E27FC236}">
                <a16:creationId xmlns="" xmlns:a16="http://schemas.microsoft.com/office/drawing/2014/main" id="{4C0AC4C3-036C-024C-8B71-CFB4D394F92A}"/>
              </a:ext>
            </a:extLst>
          </p:cNvPr>
          <p:cNvSpPr>
            <a:spLocks noGrp="1"/>
          </p:cNvSpPr>
          <p:nvPr>
            <p:ph sz="quarter" idx="21"/>
          </p:nvPr>
        </p:nvSpPr>
        <p:spPr>
          <a:xfrm>
            <a:off x="365760" y="1143000"/>
            <a:ext cx="7205472" cy="4407408"/>
          </a:xfrm>
        </p:spPr>
        <p:txBody>
          <a:bodyPr>
            <a:normAutofit fontScale="92500" lnSpcReduction="10000"/>
          </a:bodyPr>
          <a:lstStyle/>
          <a:p>
            <a:pPr marL="0" indent="0" algn="just" defTabSz="609585">
              <a:buNone/>
              <a:defRPr/>
            </a:pP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Cost of Ownership (TCO) is </a:t>
            </a:r>
            <a:r>
              <a:rPr lang="en-US" dirty="0">
                <a:latin typeface="Amazon Ember" panose="020B0603020204020204" pitchFamily="34" charset="0"/>
                <a:ea typeface="Amazon Ember" panose="020B0603020204020204" pitchFamily="34" charset="0"/>
                <a:cs typeface="Amazon Ember" panose="020B0603020204020204" pitchFamily="34" charset="0"/>
              </a:rPr>
              <a:t>the </a:t>
            </a:r>
            <a:r>
              <a:rPr lang="en-US" dirty="0">
                <a:solidFill>
                  <a:srgbClr val="333399"/>
                </a:solidFill>
                <a:latin typeface="Amazon Ember" panose="020B0603020204020204" pitchFamily="34" charset="0"/>
                <a:ea typeface="Amazon Ember" panose="020B0603020204020204" pitchFamily="34" charset="0"/>
                <a:cs typeface="Amazon Ember" panose="020B0603020204020204" pitchFamily="34" charset="0"/>
              </a:rPr>
              <a:t>financial</a:t>
            </a:r>
            <a:r>
              <a:rPr lang="en-US"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rgbClr val="333399"/>
                </a:solidFill>
                <a:latin typeface="Amazon Ember" panose="020B0603020204020204" pitchFamily="34" charset="0"/>
                <a:ea typeface="Amazon Ember" panose="020B0603020204020204" pitchFamily="34" charset="0"/>
                <a:cs typeface="Amazon Ember" panose="020B0603020204020204" pitchFamily="34" charset="0"/>
              </a:rPr>
              <a:t>estimate </a:t>
            </a:r>
            <a:r>
              <a:rPr lang="en-US" dirty="0">
                <a:latin typeface="Amazon Ember" panose="020B0603020204020204" pitchFamily="34" charset="0"/>
                <a:ea typeface="Amazon Ember" panose="020B0603020204020204" pitchFamily="34" charset="0"/>
                <a:cs typeface="Amazon Ember" panose="020B0603020204020204" pitchFamily="34" charset="0"/>
              </a:rPr>
              <a:t>to help identify direct and indirect costs of a system.</a:t>
            </a:r>
          </a:p>
          <a:p>
            <a:pPr marL="0" indent="0" algn="just" defTabSz="609585">
              <a:buNone/>
              <a:defRPr/>
            </a:pPr>
            <a:endParaRPr lang="en-US" dirty="0"/>
          </a:p>
          <a:p>
            <a:pPr marL="0" indent="0" algn="just">
              <a:spcBef>
                <a:spcPts val="600"/>
              </a:spcBef>
              <a:spcAft>
                <a:spcPts val="600"/>
              </a:spcAft>
              <a:buNone/>
            </a:pPr>
            <a:r>
              <a:rPr lang="en-US" dirty="0"/>
              <a:t>Why use TCO?</a:t>
            </a:r>
          </a:p>
          <a:p>
            <a:pPr marL="465138" indent="-465138" algn="just">
              <a:spcBef>
                <a:spcPts val="600"/>
              </a:spcBef>
              <a:spcAft>
                <a:spcPts val="600"/>
              </a:spcAft>
            </a:pPr>
            <a:r>
              <a:rPr lang="en-US" dirty="0"/>
              <a:t>To compare the costs of running an </a:t>
            </a:r>
            <a:r>
              <a:rPr lang="en-US" dirty="0">
                <a:solidFill>
                  <a:srgbClr val="333399"/>
                </a:solidFill>
              </a:rPr>
              <a:t>entire infrastructure environment or specific workload</a:t>
            </a:r>
            <a:r>
              <a:rPr lang="en-US" b="1" dirty="0">
                <a:solidFill>
                  <a:srgbClr val="0070C0"/>
                </a:solidFill>
              </a:rPr>
              <a:t> </a:t>
            </a:r>
            <a:r>
              <a:rPr lang="en-US" dirty="0"/>
              <a:t>on-premises versus on AWS</a:t>
            </a:r>
          </a:p>
          <a:p>
            <a:pPr marL="465138" indent="-465138" algn="just">
              <a:spcBef>
                <a:spcPts val="600"/>
              </a:spcBef>
              <a:spcAft>
                <a:spcPts val="600"/>
              </a:spcAft>
            </a:pPr>
            <a:r>
              <a:rPr lang="en-US" dirty="0"/>
              <a:t>To budget and </a:t>
            </a:r>
            <a:r>
              <a:rPr lang="en-US" dirty="0">
                <a:solidFill>
                  <a:srgbClr val="333399"/>
                </a:solidFill>
              </a:rPr>
              <a:t>build the business case</a:t>
            </a:r>
            <a:r>
              <a:rPr lang="en-US" dirty="0">
                <a:solidFill>
                  <a:srgbClr val="504BAB"/>
                </a:solidFill>
              </a:rPr>
              <a:t> </a:t>
            </a:r>
            <a:r>
              <a:rPr lang="en-US" dirty="0"/>
              <a:t>for moving to the cloud</a:t>
            </a:r>
          </a:p>
        </p:txBody>
      </p:sp>
      <p:grpSp>
        <p:nvGrpSpPr>
          <p:cNvPr id="9" name="Group 8">
            <a:extLst>
              <a:ext uri="{FF2B5EF4-FFF2-40B4-BE49-F238E27FC236}">
                <a16:creationId xmlns="" xmlns:a16="http://schemas.microsoft.com/office/drawing/2014/main" id="{7AB30401-F163-4F3D-8275-1B610E3FB5D5}"/>
              </a:ext>
              <a:ext uri="{C183D7F6-B498-43B3-948B-1728B52AA6E4}">
                <adec:decorative xmlns="" xmlns:adec="http://schemas.microsoft.com/office/drawing/2017/decorative" val="1"/>
              </a:ext>
            </a:extLst>
          </p:cNvPr>
          <p:cNvGrpSpPr/>
          <p:nvPr/>
        </p:nvGrpSpPr>
        <p:grpSpPr>
          <a:xfrm>
            <a:off x="7582567" y="1856277"/>
            <a:ext cx="4609433" cy="3034400"/>
            <a:chOff x="7582567" y="1856277"/>
            <a:chExt cx="4609433" cy="3034400"/>
          </a:xfrm>
        </p:grpSpPr>
        <p:pic>
          <p:nvPicPr>
            <p:cNvPr id="6" name="Picture 5" descr="cloud.">
              <a:extLst>
                <a:ext uri="{FF2B5EF4-FFF2-40B4-BE49-F238E27FC236}">
                  <a16:creationId xmlns="" xmlns:a16="http://schemas.microsoft.com/office/drawing/2014/main" id="{FA00FA1E-2908-7143-A1E1-08FBE2D3217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9" t="17083" r="1" b="17489"/>
            <a:stretch/>
          </p:blipFill>
          <p:spPr>
            <a:xfrm>
              <a:off x="7582567" y="1856277"/>
              <a:ext cx="4609433" cy="3034400"/>
            </a:xfrm>
            <a:prstGeom prst="rect">
              <a:avLst/>
            </a:prstGeom>
          </p:spPr>
        </p:pic>
        <p:pic>
          <p:nvPicPr>
            <p:cNvPr id="7" name="Picture 6" descr="servers.">
              <a:extLst>
                <a:ext uri="{FF2B5EF4-FFF2-40B4-BE49-F238E27FC236}">
                  <a16:creationId xmlns="" xmlns:a16="http://schemas.microsoft.com/office/drawing/2014/main" id="{2DB5C9FD-982A-6D44-A477-D08278E6E2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1946" y="3001276"/>
              <a:ext cx="1584114" cy="1584114"/>
            </a:xfrm>
            <a:prstGeom prst="rect">
              <a:avLst/>
            </a:prstGeom>
          </p:spPr>
        </p:pic>
        <p:pic>
          <p:nvPicPr>
            <p:cNvPr id="8" name="Picture 7" descr="servers.">
              <a:extLst>
                <a:ext uri="{FF2B5EF4-FFF2-40B4-BE49-F238E27FC236}">
                  <a16:creationId xmlns="" xmlns:a16="http://schemas.microsoft.com/office/drawing/2014/main" id="{06F3638B-5724-D04F-9B3A-F998ABFBC5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9916" y="3001276"/>
              <a:ext cx="1584114" cy="1584114"/>
            </a:xfrm>
            <a:prstGeom prst="rect">
              <a:avLst/>
            </a:prstGeom>
          </p:spPr>
        </p:pic>
      </p:grpSp>
    </p:spTree>
    <p:custDataLst>
      <p:tags r:id="rId1"/>
    </p:custDataLst>
    <p:extLst>
      <p:ext uri="{BB962C8B-B14F-4D97-AF65-F5344CB8AC3E}">
        <p14:creationId xmlns:p14="http://schemas.microsoft.com/office/powerpoint/2010/main" val="392830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6B728D4-FCBC-409E-8AE1-4F9D9CE8091D}"/>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18</a:t>
            </a:fld>
            <a:endParaRPr lang="en-US" dirty="0"/>
          </a:p>
        </p:txBody>
      </p:sp>
      <p:sp>
        <p:nvSpPr>
          <p:cNvPr id="2" name="Title 1"/>
          <p:cNvSpPr>
            <a:spLocks noGrp="1"/>
          </p:cNvSpPr>
          <p:nvPr>
            <p:ph type="title"/>
          </p:nvPr>
        </p:nvSpPr>
        <p:spPr/>
        <p:txBody>
          <a:bodyPr>
            <a:noAutofit/>
          </a:bodyPr>
          <a:lstStyle/>
          <a:p>
            <a:r>
              <a:rPr lang="en-US" dirty="0"/>
              <a:t>TCO considerations</a:t>
            </a:r>
          </a:p>
        </p:txBody>
      </p:sp>
      <p:grpSp>
        <p:nvGrpSpPr>
          <p:cNvPr id="5" name="Group 4" descr="TCO considerations detailed in the notes.">
            <a:extLst>
              <a:ext uri="{FF2B5EF4-FFF2-40B4-BE49-F238E27FC236}">
                <a16:creationId xmlns="" xmlns:a16="http://schemas.microsoft.com/office/drawing/2014/main" id="{DF7BD9B6-E45E-41CB-B6AD-B0036531606B}"/>
              </a:ext>
            </a:extLst>
          </p:cNvPr>
          <p:cNvGrpSpPr/>
          <p:nvPr/>
        </p:nvGrpSpPr>
        <p:grpSpPr>
          <a:xfrm>
            <a:off x="96193" y="1429807"/>
            <a:ext cx="11907260" cy="4641228"/>
            <a:chOff x="96193" y="1429807"/>
            <a:chExt cx="11907260" cy="4641228"/>
          </a:xfrm>
        </p:grpSpPr>
        <p:grpSp>
          <p:nvGrpSpPr>
            <p:cNvPr id="46" name="Group 45" descr="IT Labor Costs"/>
            <p:cNvGrpSpPr/>
            <p:nvPr/>
          </p:nvGrpSpPr>
          <p:grpSpPr>
            <a:xfrm>
              <a:off x="100712" y="5060594"/>
              <a:ext cx="11902741" cy="1010441"/>
              <a:chOff x="100712" y="5060594"/>
              <a:chExt cx="11902741" cy="1010441"/>
            </a:xfrm>
          </p:grpSpPr>
          <p:sp>
            <p:nvSpPr>
              <p:cNvPr id="10" name="Rectangle 9" descr="Summary of TCO considerations."/>
              <p:cNvSpPr/>
              <p:nvPr/>
            </p:nvSpPr>
            <p:spPr>
              <a:xfrm>
                <a:off x="470178" y="5060594"/>
                <a:ext cx="2227236" cy="1010441"/>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descr="Summary of TCO considerations."/>
              <p:cNvSpPr/>
              <p:nvPr/>
            </p:nvSpPr>
            <p:spPr>
              <a:xfrm>
                <a:off x="2795229" y="5062952"/>
                <a:ext cx="9208224" cy="1005725"/>
              </a:xfrm>
              <a:prstGeom prst="rect">
                <a:avLst/>
              </a:prstGeom>
              <a:solidFill>
                <a:srgbClr val="E6E6E7"/>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Server administration costs</a:t>
                </a:r>
              </a:p>
            </p:txBody>
          </p:sp>
          <p:sp>
            <p:nvSpPr>
              <p:cNvPr id="22" name="Oval 21" descr="Summary of TCO considerations."/>
              <p:cNvSpPr/>
              <p:nvPr/>
            </p:nvSpPr>
            <p:spPr>
              <a:xfrm>
                <a:off x="100712" y="5259273"/>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37" name="Rectangle 36"/>
              <p:cNvSpPr/>
              <p:nvPr/>
            </p:nvSpPr>
            <p:spPr>
              <a:xfrm>
                <a:off x="722823" y="5375986"/>
                <a:ext cx="1721946"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IT Labor Costs</a:t>
                </a:r>
              </a:p>
            </p:txBody>
          </p:sp>
        </p:grpSp>
        <p:grpSp>
          <p:nvGrpSpPr>
            <p:cNvPr id="52" name="Group 51" descr="Server costs."/>
            <p:cNvGrpSpPr/>
            <p:nvPr/>
          </p:nvGrpSpPr>
          <p:grpSpPr>
            <a:xfrm>
              <a:off x="96193" y="1429807"/>
              <a:ext cx="11902449" cy="1010065"/>
              <a:chOff x="100712" y="1238575"/>
              <a:chExt cx="11902449" cy="1010065"/>
            </a:xfrm>
          </p:grpSpPr>
          <p:grpSp>
            <p:nvGrpSpPr>
              <p:cNvPr id="51" name="Group 50"/>
              <p:cNvGrpSpPr/>
              <p:nvPr/>
            </p:nvGrpSpPr>
            <p:grpSpPr>
              <a:xfrm>
                <a:off x="458801" y="1238575"/>
                <a:ext cx="11544360" cy="1010065"/>
                <a:chOff x="458801" y="1238575"/>
                <a:chExt cx="11544360" cy="1010065"/>
              </a:xfrm>
            </p:grpSpPr>
            <p:sp>
              <p:nvSpPr>
                <p:cNvPr id="13" name="Rectangle 12" descr="Summary of TCO considerations."/>
                <p:cNvSpPr/>
                <p:nvPr/>
              </p:nvSpPr>
              <p:spPr>
                <a:xfrm>
                  <a:off x="458801" y="1248222"/>
                  <a:ext cx="2249990" cy="1000417"/>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descr="Summary of TCO considerations."/>
                <p:cNvSpPr/>
                <p:nvPr/>
              </p:nvSpPr>
              <p:spPr>
                <a:xfrm>
                  <a:off x="2794937" y="1248221"/>
                  <a:ext cx="3062467" cy="1000418"/>
                </a:xfrm>
                <a:prstGeom prst="rect">
                  <a:avLst/>
                </a:prstGeom>
                <a:solidFill>
                  <a:srgbClr val="D0DBCC"/>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 Server, rack chassis power distribution units (PDUs), top-of-rack (TOR) switches (and maintenance)</a:t>
                  </a:r>
                </a:p>
              </p:txBody>
            </p:sp>
            <p:sp>
              <p:nvSpPr>
                <p:cNvPr id="15" name="Rectangle 14" descr="Summary of TCO considerations."/>
                <p:cNvSpPr/>
                <p:nvPr/>
              </p:nvSpPr>
              <p:spPr>
                <a:xfrm>
                  <a:off x="5935465" y="1238866"/>
                  <a:ext cx="2836817" cy="1009774"/>
                </a:xfrm>
                <a:prstGeom prst="rect">
                  <a:avLst/>
                </a:prstGeom>
                <a:solidFill>
                  <a:srgbClr val="D0DBCC"/>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Software: Operating system (OS), virtualization licenses</a:t>
                  </a: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(and maintenance)</a:t>
                  </a:r>
                </a:p>
              </p:txBody>
            </p:sp>
            <p:sp>
              <p:nvSpPr>
                <p:cNvPr id="16" name="Rectangle 15" descr="Summary of TCO considerations."/>
                <p:cNvSpPr/>
                <p:nvPr/>
              </p:nvSpPr>
              <p:spPr>
                <a:xfrm>
                  <a:off x="8864999" y="1238575"/>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23" name="Rectangle 22" descr="Summary of TCO considerations."/>
                <p:cNvSpPr/>
                <p:nvPr/>
              </p:nvSpPr>
              <p:spPr>
                <a:xfrm>
                  <a:off x="8864998"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4" name="Rectangle 23" descr="Summary of TCO considerations."/>
                <p:cNvSpPr/>
                <p:nvPr/>
              </p:nvSpPr>
              <p:spPr>
                <a:xfrm>
                  <a:off x="9929533"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5" name="Rectangle 24" descr="Summary of TCO considerations."/>
                <p:cNvSpPr/>
                <p:nvPr/>
              </p:nvSpPr>
              <p:spPr>
                <a:xfrm>
                  <a:off x="10984285"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4" name="Rectangle 33" descr="Summary of TCO considerations."/>
              <p:cNvSpPr/>
              <p:nvPr/>
            </p:nvSpPr>
            <p:spPr>
              <a:xfrm>
                <a:off x="822209" y="1553779"/>
                <a:ext cx="1523174"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Server Costs</a:t>
                </a:r>
              </a:p>
            </p:txBody>
          </p:sp>
          <p:sp>
            <p:nvSpPr>
              <p:cNvPr id="38" name="Oval 37" descr="Summary of TCO considerations."/>
              <p:cNvSpPr/>
              <p:nvPr/>
            </p:nvSpPr>
            <p:spPr>
              <a:xfrm>
                <a:off x="100712" y="1437066"/>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1</a:t>
                </a:r>
              </a:p>
            </p:txBody>
          </p:sp>
        </p:grpSp>
        <p:grpSp>
          <p:nvGrpSpPr>
            <p:cNvPr id="50" name="Group 49" descr="Storage costs."/>
            <p:cNvGrpSpPr/>
            <p:nvPr/>
          </p:nvGrpSpPr>
          <p:grpSpPr>
            <a:xfrm>
              <a:off x="100712" y="2640255"/>
              <a:ext cx="11902741" cy="1009133"/>
              <a:chOff x="100712" y="2506573"/>
              <a:chExt cx="11902741" cy="1009133"/>
            </a:xfrm>
          </p:grpSpPr>
          <p:grpSp>
            <p:nvGrpSpPr>
              <p:cNvPr id="49" name="Group 48"/>
              <p:cNvGrpSpPr/>
              <p:nvPr/>
            </p:nvGrpSpPr>
            <p:grpSpPr>
              <a:xfrm>
                <a:off x="463390" y="2506573"/>
                <a:ext cx="11540063" cy="1009133"/>
                <a:chOff x="463390" y="2506573"/>
                <a:chExt cx="11540063" cy="1009133"/>
              </a:xfrm>
            </p:grpSpPr>
            <p:sp>
              <p:nvSpPr>
                <p:cNvPr id="12" name="Rectangle 11" descr="Summary of TCO considerations."/>
                <p:cNvSpPr/>
                <p:nvPr/>
              </p:nvSpPr>
              <p:spPr>
                <a:xfrm>
                  <a:off x="463390" y="2506574"/>
                  <a:ext cx="2240813" cy="1009132"/>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Rectangle 16" descr="Summary of TCO considerations."/>
                <p:cNvSpPr/>
                <p:nvPr/>
              </p:nvSpPr>
              <p:spPr>
                <a:xfrm>
                  <a:off x="2795229" y="2506574"/>
                  <a:ext cx="3062467" cy="1009132"/>
                </a:xfrm>
                <a:prstGeom prst="rect">
                  <a:avLst/>
                </a:prstGeom>
                <a:solidFill>
                  <a:srgbClr val="FEECD2"/>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 Storage disks, storage area network (SAN) or Fibre Channel (FC) switches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descr="Summary of TCO considerations."/>
                <p:cNvSpPr/>
                <p:nvPr/>
              </p:nvSpPr>
              <p:spPr>
                <a:xfrm>
                  <a:off x="5935756" y="2506574"/>
                  <a:ext cx="2836817" cy="1009132"/>
                </a:xfrm>
                <a:prstGeom prst="rect">
                  <a:avLst/>
                </a:prstGeom>
                <a:solidFill>
                  <a:srgbClr val="FEECD2"/>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Storage administration costs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ectangle 25" descr="Summary of TCO considerations."/>
                <p:cNvSpPr/>
                <p:nvPr/>
              </p:nvSpPr>
              <p:spPr>
                <a:xfrm>
                  <a:off x="8865291" y="2506573"/>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27" name="Rectangle 26" descr="Summary of TCO considerations."/>
                <p:cNvSpPr/>
                <p:nvPr/>
              </p:nvSpPr>
              <p:spPr>
                <a:xfrm>
                  <a:off x="8865290"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8" name="Rectangle 27" descr="Summary of TCO considerations."/>
                <p:cNvSpPr/>
                <p:nvPr/>
              </p:nvSpPr>
              <p:spPr>
                <a:xfrm>
                  <a:off x="9929825"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9" name="Rectangle 28" descr="Summary of TCO considerations."/>
                <p:cNvSpPr/>
                <p:nvPr/>
              </p:nvSpPr>
              <p:spPr>
                <a:xfrm>
                  <a:off x="10984577"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5" name="Rectangle 34" descr="collection of images showing the considerations for total cost of ownership"/>
              <p:cNvSpPr/>
              <p:nvPr/>
            </p:nvSpPr>
            <p:spPr>
              <a:xfrm>
                <a:off x="742861" y="2821311"/>
                <a:ext cx="168187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Storage Costs</a:t>
                </a:r>
              </a:p>
            </p:txBody>
          </p:sp>
          <p:sp>
            <p:nvSpPr>
              <p:cNvPr id="39" name="Oval 38" descr="Summary of TCO considerations."/>
              <p:cNvSpPr/>
              <p:nvPr/>
            </p:nvSpPr>
            <p:spPr>
              <a:xfrm>
                <a:off x="100712" y="2704598"/>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2</a:t>
                </a:r>
              </a:p>
            </p:txBody>
          </p:sp>
        </p:grpSp>
        <p:grpSp>
          <p:nvGrpSpPr>
            <p:cNvPr id="48" name="Group 47" descr="Network costs."/>
            <p:cNvGrpSpPr/>
            <p:nvPr/>
          </p:nvGrpSpPr>
          <p:grpSpPr>
            <a:xfrm>
              <a:off x="100711" y="3849771"/>
              <a:ext cx="11902135" cy="1010441"/>
              <a:chOff x="100711" y="3785427"/>
              <a:chExt cx="11902135" cy="1010441"/>
            </a:xfrm>
          </p:grpSpPr>
          <p:grpSp>
            <p:nvGrpSpPr>
              <p:cNvPr id="47" name="Group 46"/>
              <p:cNvGrpSpPr/>
              <p:nvPr/>
            </p:nvGrpSpPr>
            <p:grpSpPr>
              <a:xfrm>
                <a:off x="470178" y="3785427"/>
                <a:ext cx="11532668" cy="1010441"/>
                <a:chOff x="470178" y="3785427"/>
                <a:chExt cx="11532668" cy="1010441"/>
              </a:xfrm>
            </p:grpSpPr>
            <p:sp>
              <p:nvSpPr>
                <p:cNvPr id="11" name="Rectangle 10" descr="Summary of TCO considerations."/>
                <p:cNvSpPr/>
                <p:nvPr/>
              </p:nvSpPr>
              <p:spPr>
                <a:xfrm>
                  <a:off x="470178" y="3785427"/>
                  <a:ext cx="2227236" cy="1010441"/>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descr="Summary of TCO considerations."/>
                <p:cNvSpPr/>
                <p:nvPr/>
              </p:nvSpPr>
              <p:spPr>
                <a:xfrm>
                  <a:off x="2794622" y="3785427"/>
                  <a:ext cx="3062467" cy="1010441"/>
                </a:xfrm>
                <a:prstGeom prst="rect">
                  <a:avLst/>
                </a:prstGeom>
                <a:solidFill>
                  <a:srgbClr val="CAD2EB"/>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hardware: Local area network (LAN) switches, load balancer bandwidth costs</a:t>
                  </a:r>
                </a:p>
              </p:txBody>
            </p:sp>
            <p:sp>
              <p:nvSpPr>
                <p:cNvPr id="20" name="Rectangle 19" descr="Summary of TCO considerations."/>
                <p:cNvSpPr/>
                <p:nvPr/>
              </p:nvSpPr>
              <p:spPr>
                <a:xfrm>
                  <a:off x="5935150" y="3785427"/>
                  <a:ext cx="2836817" cy="1010441"/>
                </a:xfrm>
                <a:prstGeom prst="rect">
                  <a:avLst/>
                </a:prstGeom>
                <a:solidFill>
                  <a:srgbClr val="CAD2EB"/>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administration costs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Rectangle 29" descr="Summary of TCO considerations."/>
                <p:cNvSpPr/>
                <p:nvPr/>
              </p:nvSpPr>
              <p:spPr>
                <a:xfrm>
                  <a:off x="8864684" y="3785427"/>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31" name="Rectangle 30" descr="Summary of TCO considerations."/>
                <p:cNvSpPr/>
                <p:nvPr/>
              </p:nvSpPr>
              <p:spPr>
                <a:xfrm>
                  <a:off x="8864683"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32" name="Rectangle 31" descr="Summary of TCO considerations."/>
                <p:cNvSpPr/>
                <p:nvPr/>
              </p:nvSpPr>
              <p:spPr>
                <a:xfrm>
                  <a:off x="9929218"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33" name="Rectangle 32" descr="Summary of TCO considerations."/>
                <p:cNvSpPr/>
                <p:nvPr/>
              </p:nvSpPr>
              <p:spPr>
                <a:xfrm>
                  <a:off x="10983970"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6" name="Rectangle 35"/>
              <p:cNvSpPr/>
              <p:nvPr/>
            </p:nvSpPr>
            <p:spPr>
              <a:xfrm>
                <a:off x="702786" y="4100819"/>
                <a:ext cx="176202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Network Costs</a:t>
                </a:r>
              </a:p>
            </p:txBody>
          </p:sp>
          <p:sp>
            <p:nvSpPr>
              <p:cNvPr id="40" name="Oval 39" descr="Summary of TCO considerations."/>
              <p:cNvSpPr/>
              <p:nvPr/>
            </p:nvSpPr>
            <p:spPr>
              <a:xfrm>
                <a:off x="100711" y="3984106"/>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3</a:t>
                </a:r>
              </a:p>
            </p:txBody>
          </p:sp>
        </p:grpSp>
      </p:grpSp>
    </p:spTree>
    <p:custDataLst>
      <p:tags r:id="rId1"/>
    </p:custDataLst>
    <p:extLst>
      <p:ext uri="{BB962C8B-B14F-4D97-AF65-F5344CB8AC3E}">
        <p14:creationId xmlns:p14="http://schemas.microsoft.com/office/powerpoint/2010/main" val="1003679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 xmlns:a16="http://schemas.microsoft.com/office/drawing/2014/main" id="{AFACDEE6-1DE9-4E20-A9F3-724D4DF8A91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19</a:t>
            </a:fld>
            <a:endParaRPr lang="en-US" dirty="0"/>
          </a:p>
        </p:txBody>
      </p:sp>
      <p:sp>
        <p:nvSpPr>
          <p:cNvPr id="2" name="Title 1">
            <a:extLst>
              <a:ext uri="{FF2B5EF4-FFF2-40B4-BE49-F238E27FC236}">
                <a16:creationId xmlns="" xmlns:a16="http://schemas.microsoft.com/office/drawing/2014/main" id="{EB2112C9-CEA8-0C4E-BFCD-A9A52DCEDC04}"/>
              </a:ext>
            </a:extLst>
          </p:cNvPr>
          <p:cNvSpPr>
            <a:spLocks noGrp="1"/>
          </p:cNvSpPr>
          <p:nvPr>
            <p:ph type="title"/>
          </p:nvPr>
        </p:nvSpPr>
        <p:spPr/>
        <p:txBody>
          <a:bodyPr/>
          <a:lstStyle/>
          <a:p>
            <a:r>
              <a:rPr lang="en-US" dirty="0"/>
              <a:t>On-premises versus all-in-cloud</a:t>
            </a:r>
          </a:p>
        </p:txBody>
      </p:sp>
      <p:sp>
        <p:nvSpPr>
          <p:cNvPr id="7" name="TextBox 6">
            <a:extLst>
              <a:ext uri="{FF2B5EF4-FFF2-40B4-BE49-F238E27FC236}">
                <a16:creationId xmlns="" xmlns:a16="http://schemas.microsoft.com/office/drawing/2014/main" id="{E67865AF-2762-4848-9A55-2D43B2335AC8}"/>
              </a:ext>
              <a:ext uri="{C183D7F6-B498-43B3-948B-1728B52AA6E4}">
                <adec:decorative xmlns="" xmlns:adec="http://schemas.microsoft.com/office/drawing/2017/decorative" val="1"/>
              </a:ext>
            </a:extLst>
          </p:cNvPr>
          <p:cNvSpPr txBox="1"/>
          <p:nvPr/>
        </p:nvSpPr>
        <p:spPr>
          <a:xfrm>
            <a:off x="522201" y="1263593"/>
            <a:ext cx="11147602" cy="892552"/>
          </a:xfrm>
          <a:prstGeom prst="rect">
            <a:avLst/>
          </a:prstGeom>
          <a:noFill/>
        </p:spPr>
        <p:txBody>
          <a:bodyPr wrap="non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You could save up to </a:t>
            </a:r>
            <a:r>
              <a:rPr lang="en-US" sz="2400" b="1" dirty="0">
                <a:solidFill>
                  <a:srgbClr val="333399"/>
                </a:solidFill>
                <a:latin typeface="Amazon Ember" panose="020B0603020204020204" pitchFamily="34" charset="0"/>
                <a:ea typeface="Amazon Ember" panose="020B0603020204020204" pitchFamily="34" charset="0"/>
                <a:cs typeface="Amazon Ember" panose="020B0603020204020204" pitchFamily="34" charset="0"/>
              </a:rPr>
              <a:t>96 percent </a:t>
            </a:r>
            <a:r>
              <a:rPr lang="en-US" sz="2400" dirty="0">
                <a:latin typeface="Amazon Ember" panose="020B0603020204020204" pitchFamily="34" charset="0"/>
                <a:ea typeface="Amazon Ember" panose="020B0603020204020204" pitchFamily="34" charset="0"/>
                <a:cs typeface="Amazon Ember" panose="020B0603020204020204" pitchFamily="34" charset="0"/>
              </a:rPr>
              <a:t>a year by moving your infrastructure to AWS. </a:t>
            </a:r>
          </a:p>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Your 3-year total savings would be </a:t>
            </a:r>
            <a:r>
              <a:rPr lang="en-US" sz="2400" b="1" dirty="0">
                <a:solidFill>
                  <a:srgbClr val="333399"/>
                </a:solidFill>
                <a:latin typeface="Amazon Ember" panose="020B0603020204020204" pitchFamily="34" charset="0"/>
                <a:ea typeface="Amazon Ember" panose="020B0603020204020204" pitchFamily="34" charset="0"/>
                <a:cs typeface="Amazon Ember" panose="020B0603020204020204" pitchFamily="34" charset="0"/>
              </a:rPr>
              <a:t>$159,913</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0" name="Picture 9" descr="Chart comparing three-year total cost of ownership for on-premises and AWS. See description in slide notes.">
            <a:extLst>
              <a:ext uri="{FF2B5EF4-FFF2-40B4-BE49-F238E27FC236}">
                <a16:creationId xmlns="" xmlns:a16="http://schemas.microsoft.com/office/drawing/2014/main" id="{F86CC989-402F-4180-9D21-E1AE515E7BCF}"/>
              </a:ext>
            </a:extLst>
          </p:cNvPr>
          <p:cNvPicPr>
            <a:picLocks noChangeAspect="1"/>
          </p:cNvPicPr>
          <p:nvPr/>
        </p:nvPicPr>
        <p:blipFill>
          <a:blip r:embed="rId4"/>
          <a:stretch>
            <a:fillRect/>
          </a:stretch>
        </p:blipFill>
        <p:spPr>
          <a:xfrm>
            <a:off x="625418" y="2291055"/>
            <a:ext cx="4938188" cy="3475021"/>
          </a:xfrm>
          <a:prstGeom prst="rect">
            <a:avLst/>
          </a:prstGeom>
        </p:spPr>
      </p:pic>
      <p:sp>
        <p:nvSpPr>
          <p:cNvPr id="4" name="TextBox 3">
            <a:extLst>
              <a:ext uri="{FF2B5EF4-FFF2-40B4-BE49-F238E27FC236}">
                <a16:creationId xmlns="" xmlns:a16="http://schemas.microsoft.com/office/drawing/2014/main" id="{7E06EFFC-FAF0-884E-97B3-094988EF9F10}"/>
              </a:ext>
            </a:extLst>
          </p:cNvPr>
          <p:cNvSpPr txBox="1"/>
          <p:nvPr/>
        </p:nvSpPr>
        <p:spPr>
          <a:xfrm>
            <a:off x="189080" y="5773642"/>
            <a:ext cx="5810865" cy="584775"/>
          </a:xfrm>
          <a:prstGeom prst="rect">
            <a:avLst/>
          </a:prstGeom>
          <a:noFill/>
        </p:spPr>
        <p:txBody>
          <a:bodyPr wrap="square" rtlCol="0">
            <a:spAutoFit/>
          </a:bodyPr>
          <a:lstStyle/>
          <a:p>
            <a:pPr algn="ctr"/>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t>AWS cost includes business-level support and </a:t>
            </a:r>
            <a:b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br>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t>a 3-year PURI EC2 instance</a:t>
            </a:r>
          </a:p>
        </p:txBody>
      </p:sp>
      <p:graphicFrame>
        <p:nvGraphicFramePr>
          <p:cNvPr id="6" name="Chart 5">
            <a:extLst>
              <a:ext uri="{FF2B5EF4-FFF2-40B4-BE49-F238E27FC236}">
                <a16:creationId xmlns="" xmlns:a16="http://schemas.microsoft.com/office/drawing/2014/main" id="{7F610A78-AB78-C045-A17A-1607BCD1D8BD}"/>
              </a:ext>
              <a:ext uri="{C183D7F6-B498-43B3-948B-1728B52AA6E4}">
                <adec:decorative xmlns="" xmlns:adec="http://schemas.microsoft.com/office/drawing/2017/decorative" val="1"/>
              </a:ext>
            </a:extLst>
          </p:cNvPr>
          <p:cNvGraphicFramePr/>
          <p:nvPr>
            <p:extLst>
              <p:ext uri="{D42A27DB-BD31-4B8C-83A1-F6EECF244321}">
                <p14:modId xmlns:p14="http://schemas.microsoft.com/office/powerpoint/2010/main" val="397358338"/>
              </p:ext>
            </p:extLst>
          </p:nvPr>
        </p:nvGraphicFramePr>
        <p:xfrm>
          <a:off x="6135330" y="2156145"/>
          <a:ext cx="5528846" cy="4323048"/>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2276314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E8213009-50A0-5448-BFE6-30EFBA8DB8F6}"/>
              </a:ext>
            </a:extLst>
          </p:cNvPr>
          <p:cNvSpPr>
            <a:spLocks noGrp="1"/>
          </p:cNvSpPr>
          <p:nvPr>
            <p:ph type="subTitle" idx="1"/>
          </p:nvPr>
        </p:nvSpPr>
        <p:spPr/>
        <p:txBody>
          <a:bodyPr>
            <a:normAutofit/>
          </a:bodyPr>
          <a:lstStyle/>
          <a:p>
            <a:r>
              <a:rPr lang="en-US" dirty="0"/>
              <a:t>AWS Academy Cloud Foundations</a:t>
            </a:r>
          </a:p>
        </p:txBody>
      </p:sp>
      <p:sp>
        <p:nvSpPr>
          <p:cNvPr id="6" name="Title 5"/>
          <p:cNvSpPr>
            <a:spLocks noGrp="1"/>
          </p:cNvSpPr>
          <p:nvPr>
            <p:ph type="title"/>
          </p:nvPr>
        </p:nvSpPr>
        <p:spPr/>
        <p:txBody>
          <a:bodyPr>
            <a:normAutofit/>
          </a:bodyPr>
          <a:lstStyle/>
          <a:p>
            <a:r>
              <a:rPr lang="en-US" dirty="0"/>
              <a:t>Module 2: Cloud Economics and Billing</a:t>
            </a:r>
          </a:p>
        </p:txBody>
      </p:sp>
    </p:spTree>
    <p:custDataLst>
      <p:tags r:id="rId1"/>
    </p:custDataLst>
    <p:extLst>
      <p:ext uri="{BB962C8B-B14F-4D97-AF65-F5344CB8AC3E}">
        <p14:creationId xmlns:p14="http://schemas.microsoft.com/office/powerpoint/2010/main" val="3039026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C23B1AAD-2FD7-4EFF-8BCB-1C3B63A80BE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20</a:t>
            </a:fld>
            <a:endParaRPr lang="en-US" dirty="0"/>
          </a:p>
        </p:txBody>
      </p:sp>
      <p:sp>
        <p:nvSpPr>
          <p:cNvPr id="5" name="Title 4"/>
          <p:cNvSpPr>
            <a:spLocks noGrp="1"/>
          </p:cNvSpPr>
          <p:nvPr>
            <p:ph type="title"/>
          </p:nvPr>
        </p:nvSpPr>
        <p:spPr/>
        <p:txBody>
          <a:bodyPr/>
          <a:lstStyle/>
          <a:p>
            <a:r>
              <a:rPr lang="en-US" dirty="0"/>
              <a:t>AWS Pricing Calculator</a:t>
            </a:r>
          </a:p>
        </p:txBody>
      </p:sp>
      <p:sp>
        <p:nvSpPr>
          <p:cNvPr id="6" name="Content Placeholder 5"/>
          <p:cNvSpPr>
            <a:spLocks noGrp="1"/>
          </p:cNvSpPr>
          <p:nvPr>
            <p:ph sz="quarter" idx="21"/>
          </p:nvPr>
        </p:nvSpPr>
        <p:spPr>
          <a:xfrm>
            <a:off x="365760" y="1276004"/>
            <a:ext cx="5861304" cy="4910328"/>
          </a:xfrm>
        </p:spPr>
        <p:txBody>
          <a:bodyPr>
            <a:normAutofit fontScale="92500"/>
          </a:bodyPr>
          <a:lstStyle/>
          <a:p>
            <a:pPr marL="0" indent="0">
              <a:buNone/>
            </a:pPr>
            <a:r>
              <a:rPr lang="en-US" dirty="0"/>
              <a:t>Use the </a:t>
            </a:r>
            <a:r>
              <a:rPr lang="en-US" dirty="0">
                <a:solidFill>
                  <a:srgbClr val="333399"/>
                </a:solidFill>
                <a:latin typeface="Amazon Ember" panose="020B0603020204020204" pitchFamily="34" charset="0"/>
                <a:ea typeface="Amazon Ember" panose="020B0603020204020204" pitchFamily="34" charset="0"/>
                <a:cs typeface="Amazon Ember" panose="020B0603020204020204" pitchFamily="34" charset="0"/>
              </a:rPr>
              <a:t>AWS Pricing Calculator</a:t>
            </a:r>
            <a:r>
              <a:rPr lang="en-US"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t>
            </a:r>
            <a:r>
              <a:rPr lang="en-US" dirty="0"/>
              <a:t>to:</a:t>
            </a:r>
          </a:p>
          <a:p>
            <a:pPr marL="465138" indent="-465138"/>
            <a:r>
              <a:rPr lang="en-US" sz="2400" dirty="0"/>
              <a:t>Estimate monthly costs</a:t>
            </a:r>
          </a:p>
          <a:p>
            <a:pPr marL="465138" indent="-465138"/>
            <a:r>
              <a:rPr lang="en-US" sz="2400" dirty="0"/>
              <a:t>Identify opportunities to reduce monthly costs</a:t>
            </a:r>
          </a:p>
          <a:p>
            <a:pPr marL="465138" indent="-465138"/>
            <a:r>
              <a:rPr lang="en-US" sz="2400" dirty="0"/>
              <a:t>Model your solutions before building them</a:t>
            </a:r>
          </a:p>
          <a:p>
            <a:pPr marL="465138" indent="-465138"/>
            <a:r>
              <a:rPr lang="en-US" sz="2400" dirty="0"/>
              <a:t>Explore price points and calculations behind your estimate</a:t>
            </a:r>
          </a:p>
          <a:p>
            <a:pPr marL="465138" indent="-465138"/>
            <a:r>
              <a:rPr lang="en-US" sz="2400" dirty="0"/>
              <a:t>Find the available instance types and contract terms that meet your </a:t>
            </a:r>
            <a:r>
              <a:rPr lang="en-US" sz="2400" dirty="0" smtClean="0"/>
              <a:t>needs</a:t>
            </a:r>
          </a:p>
          <a:p>
            <a:pPr marL="465138" indent="-465138"/>
            <a:r>
              <a:rPr lang="en-US" sz="2400" dirty="0">
                <a:solidFill>
                  <a:srgbClr val="009900"/>
                </a:solidFill>
              </a:rPr>
              <a:t>Activity: AWS Pricing Calculator activity </a:t>
            </a:r>
          </a:p>
          <a:p>
            <a:pPr lvl="1"/>
            <a:endParaRPr lang="en-US" dirty="0"/>
          </a:p>
        </p:txBody>
      </p:sp>
      <p:pic>
        <p:nvPicPr>
          <p:cNvPr id="8" name="Picture 7" descr="AWS Pricing Calculator website.">
            <a:extLst>
              <a:ext uri="{FF2B5EF4-FFF2-40B4-BE49-F238E27FC236}">
                <a16:creationId xmlns="" xmlns:a16="http://schemas.microsoft.com/office/drawing/2014/main" id="{A0C198D5-7AB2-4BCE-9556-74B0D4DFFFD5}"/>
              </a:ext>
            </a:extLst>
          </p:cNvPr>
          <p:cNvPicPr>
            <a:picLocks noChangeAspect="1"/>
          </p:cNvPicPr>
          <p:nvPr/>
        </p:nvPicPr>
        <p:blipFill>
          <a:blip r:embed="rId4"/>
          <a:stretch>
            <a:fillRect/>
          </a:stretch>
        </p:blipFill>
        <p:spPr>
          <a:xfrm>
            <a:off x="6213440" y="1440306"/>
            <a:ext cx="5817420" cy="3401518"/>
          </a:xfrm>
          <a:prstGeom prst="rect">
            <a:avLst/>
          </a:prstGeom>
        </p:spPr>
      </p:pic>
      <p:sp>
        <p:nvSpPr>
          <p:cNvPr id="9" name="TextBox 8">
            <a:extLst>
              <a:ext uri="{FF2B5EF4-FFF2-40B4-BE49-F238E27FC236}">
                <a16:creationId xmlns="" xmlns:a16="http://schemas.microsoft.com/office/drawing/2014/main" id="{31B82902-AAD6-4B9C-A1BD-11EEB77B7616}"/>
              </a:ext>
            </a:extLst>
          </p:cNvPr>
          <p:cNvSpPr txBox="1"/>
          <p:nvPr/>
        </p:nvSpPr>
        <p:spPr>
          <a:xfrm>
            <a:off x="6748744" y="4841824"/>
            <a:ext cx="4746812"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Access the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hlinkClick r:id="rId5"/>
              </a:rPr>
              <a:t>AWS Pricing Calculator</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636103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D64B8E0-60AD-514D-93D6-076C58CF731E}"/>
              </a:ext>
            </a:extLst>
          </p:cNvPr>
          <p:cNvSpPr>
            <a:spLocks noGrp="1"/>
          </p:cNvSpPr>
          <p:nvPr>
            <p:ph type="subTitle" idx="1"/>
          </p:nvPr>
        </p:nvSpPr>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dirty="0"/>
              <a:t>Section 3: AWS Organizations </a:t>
            </a:r>
          </a:p>
        </p:txBody>
      </p:sp>
    </p:spTree>
    <p:custDataLst>
      <p:tags r:id="rId1"/>
    </p:custDataLst>
    <p:extLst>
      <p:ext uri="{BB962C8B-B14F-4D97-AF65-F5344CB8AC3E}">
        <p14:creationId xmlns:p14="http://schemas.microsoft.com/office/powerpoint/2010/main" val="36839249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DA7626E9-6D40-492F-8E2A-5FB16A75CBB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22</a:t>
            </a:fld>
            <a:endParaRPr lang="en-US" dirty="0"/>
          </a:p>
        </p:txBody>
      </p:sp>
      <p:sp>
        <p:nvSpPr>
          <p:cNvPr id="2" name="Title 1"/>
          <p:cNvSpPr>
            <a:spLocks noGrp="1"/>
          </p:cNvSpPr>
          <p:nvPr>
            <p:ph type="title"/>
          </p:nvPr>
        </p:nvSpPr>
        <p:spPr/>
        <p:txBody>
          <a:bodyPr>
            <a:noAutofit/>
          </a:bodyPr>
          <a:lstStyle/>
          <a:p>
            <a:r>
              <a:rPr lang="en-US" sz="4000" dirty="0"/>
              <a:t>Introduction to AWS Organizations</a:t>
            </a:r>
          </a:p>
        </p:txBody>
      </p:sp>
      <p:sp>
        <p:nvSpPr>
          <p:cNvPr id="4" name="Content Placeholder 5">
            <a:extLst>
              <a:ext uri="{FF2B5EF4-FFF2-40B4-BE49-F238E27FC236}">
                <a16:creationId xmlns="" xmlns:a16="http://schemas.microsoft.com/office/drawing/2014/main" id="{4C0AC4C3-036C-024C-8B71-CFB4D394F92A}"/>
              </a:ext>
            </a:extLst>
          </p:cNvPr>
          <p:cNvSpPr>
            <a:spLocks noGrp="1"/>
          </p:cNvSpPr>
          <p:nvPr>
            <p:ph sz="quarter" idx="21"/>
          </p:nvPr>
        </p:nvSpPr>
        <p:spPr>
          <a:xfrm>
            <a:off x="365760" y="1143000"/>
            <a:ext cx="7205472" cy="4407408"/>
          </a:xfrm>
        </p:spPr>
        <p:txBody>
          <a:bodyPr>
            <a:noAutofit/>
          </a:bodyPr>
          <a:lstStyle/>
          <a:p>
            <a:pPr algn="just" defTabSz="914400">
              <a:spcBef>
                <a:spcPts val="0"/>
              </a:spcBef>
              <a:spcAft>
                <a:spcPts val="0"/>
              </a:spcAft>
              <a:defRPr/>
            </a:pPr>
            <a:r>
              <a:rPr lang="en-US" dirty="0">
                <a:solidFill>
                  <a:schemeClr val="tx1"/>
                </a:solidFill>
              </a:rPr>
              <a:t>AWS Organizations is a </a:t>
            </a:r>
            <a:r>
              <a:rPr lang="en-US" dirty="0">
                <a:solidFill>
                  <a:srgbClr val="333399"/>
                </a:solidFill>
              </a:rPr>
              <a:t>free account management service</a:t>
            </a:r>
            <a:r>
              <a:rPr lang="en-US" dirty="0">
                <a:solidFill>
                  <a:schemeClr val="tx1"/>
                </a:solidFill>
              </a:rPr>
              <a:t> that enables you to </a:t>
            </a:r>
            <a:r>
              <a:rPr lang="en-US" dirty="0">
                <a:solidFill>
                  <a:srgbClr val="333399"/>
                </a:solidFill>
              </a:rPr>
              <a:t>consolidate multiple AWS accounts</a:t>
            </a:r>
            <a:r>
              <a:rPr lang="en-US" dirty="0">
                <a:solidFill>
                  <a:schemeClr val="tx1"/>
                </a:solidFill>
              </a:rPr>
              <a:t> into an organization that you </a:t>
            </a:r>
            <a:r>
              <a:rPr lang="en-US" dirty="0">
                <a:solidFill>
                  <a:srgbClr val="333399"/>
                </a:solidFill>
              </a:rPr>
              <a:t>create and centrally manage</a:t>
            </a:r>
            <a:r>
              <a:rPr lang="en-US" dirty="0" smtClean="0">
                <a:solidFill>
                  <a:schemeClr val="tx1"/>
                </a:solidFill>
              </a:rPr>
              <a:t>.</a:t>
            </a:r>
            <a:endParaRPr lang="en-US" dirty="0">
              <a:solidFill>
                <a:schemeClr val="tx1"/>
              </a:solidFill>
            </a:endParaRPr>
          </a:p>
          <a:p>
            <a:pPr algn="just" defTabSz="914400">
              <a:spcBef>
                <a:spcPts val="0"/>
              </a:spcBef>
              <a:spcAft>
                <a:spcPts val="0"/>
              </a:spcAft>
              <a:defRPr/>
            </a:pPr>
            <a:r>
              <a:rPr lang="en-US" dirty="0" smtClean="0">
                <a:solidFill>
                  <a:schemeClr val="tx1"/>
                </a:solidFill>
              </a:rPr>
              <a:t> </a:t>
            </a:r>
            <a:r>
              <a:rPr lang="en-US" dirty="0">
                <a:solidFill>
                  <a:schemeClr val="tx1"/>
                </a:solidFill>
              </a:rPr>
              <a:t>AWS Organizations include </a:t>
            </a:r>
            <a:r>
              <a:rPr lang="en-US" dirty="0">
                <a:solidFill>
                  <a:srgbClr val="333399"/>
                </a:solidFill>
              </a:rPr>
              <a:t>consolidated billing</a:t>
            </a:r>
            <a:r>
              <a:rPr lang="en-US" dirty="0">
                <a:solidFill>
                  <a:schemeClr val="tx1"/>
                </a:solidFill>
              </a:rPr>
              <a:t> and </a:t>
            </a:r>
            <a:r>
              <a:rPr lang="en-US" dirty="0">
                <a:solidFill>
                  <a:srgbClr val="333399"/>
                </a:solidFill>
              </a:rPr>
              <a:t>account management capabilities</a:t>
            </a:r>
            <a:r>
              <a:rPr lang="en-US" dirty="0">
                <a:solidFill>
                  <a:schemeClr val="tx1"/>
                </a:solidFill>
              </a:rPr>
              <a:t> that help you to better meet the </a:t>
            </a:r>
            <a:r>
              <a:rPr lang="en-US" dirty="0">
                <a:solidFill>
                  <a:srgbClr val="333399"/>
                </a:solidFill>
              </a:rPr>
              <a:t>budgetary, security, and compliance needs</a:t>
            </a:r>
            <a:r>
              <a:rPr lang="en-US" dirty="0">
                <a:solidFill>
                  <a:schemeClr val="tx1"/>
                </a:solidFill>
              </a:rPr>
              <a:t> of your business</a:t>
            </a:r>
            <a:r>
              <a:rPr lang="en-US" dirty="0" smtClean="0">
                <a:solidFill>
                  <a:schemeClr val="tx1"/>
                </a:solidFill>
              </a:rPr>
              <a:t>.</a:t>
            </a:r>
            <a:endParaRPr lang="en-US" dirty="0">
              <a:solidFill>
                <a:schemeClr val="tx1"/>
              </a:solidFill>
            </a:endParaRPr>
          </a:p>
        </p:txBody>
      </p:sp>
      <p:pic>
        <p:nvPicPr>
          <p:cNvPr id="10" name="Graphic 5">
            <a:extLst>
              <a:ext uri="{FF2B5EF4-FFF2-40B4-BE49-F238E27FC236}">
                <a16:creationId xmlns="" xmlns:a16="http://schemas.microsoft.com/office/drawing/2014/main" id="{270D8567-C81D-4809-910C-651CDD15DCB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184459" y="1634809"/>
            <a:ext cx="2639028" cy="2639028"/>
          </a:xfrm>
          <a:prstGeom prst="rect">
            <a:avLst/>
          </a:prstGeom>
        </p:spPr>
      </p:pic>
      <p:sp>
        <p:nvSpPr>
          <p:cNvPr id="11" name="TextBox 10">
            <a:extLst>
              <a:ext uri="{FF2B5EF4-FFF2-40B4-BE49-F238E27FC236}">
                <a16:creationId xmlns="" xmlns:a16="http://schemas.microsoft.com/office/drawing/2014/main" id="{733EBD6E-F52B-4713-8ED2-28C732A5A4FD}"/>
              </a:ext>
            </a:extLst>
          </p:cNvPr>
          <p:cNvSpPr txBox="1"/>
          <p:nvPr/>
        </p:nvSpPr>
        <p:spPr>
          <a:xfrm>
            <a:off x="8025672" y="4416137"/>
            <a:ext cx="2956602" cy="461665"/>
          </a:xfrm>
          <a:prstGeom prst="rect">
            <a:avLst/>
          </a:prstGeom>
          <a:noFill/>
        </p:spPr>
        <p:txBody>
          <a:bodyPr wrap="square" rtlCol="0">
            <a:spAutoFit/>
          </a:bodyPr>
          <a:lstStyle/>
          <a:p>
            <a:pPr algn="ctr"/>
            <a:r>
              <a:rPr lang="en-US" sz="2400" dirty="0"/>
              <a:t>AWS Organizations</a:t>
            </a:r>
          </a:p>
        </p:txBody>
      </p:sp>
    </p:spTree>
    <p:custDataLst>
      <p:tags r:id="rId1"/>
    </p:custDataLst>
    <p:extLst>
      <p:ext uri="{BB962C8B-B14F-4D97-AF65-F5344CB8AC3E}">
        <p14:creationId xmlns:p14="http://schemas.microsoft.com/office/powerpoint/2010/main" val="42881028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DA7626E9-6D40-492F-8E2A-5FB16A75CBB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23</a:t>
            </a:fld>
            <a:endParaRPr lang="en-US" dirty="0"/>
          </a:p>
        </p:txBody>
      </p:sp>
      <p:sp>
        <p:nvSpPr>
          <p:cNvPr id="2" name="Title 1"/>
          <p:cNvSpPr>
            <a:spLocks noGrp="1"/>
          </p:cNvSpPr>
          <p:nvPr>
            <p:ph type="title"/>
          </p:nvPr>
        </p:nvSpPr>
        <p:spPr/>
        <p:txBody>
          <a:bodyPr>
            <a:noAutofit/>
          </a:bodyPr>
          <a:lstStyle/>
          <a:p>
            <a:r>
              <a:rPr lang="en-US" sz="4000" dirty="0"/>
              <a:t>Introduction to AWS Organizations</a:t>
            </a:r>
          </a:p>
        </p:txBody>
      </p:sp>
      <p:sp>
        <p:nvSpPr>
          <p:cNvPr id="4" name="Content Placeholder 5">
            <a:extLst>
              <a:ext uri="{FF2B5EF4-FFF2-40B4-BE49-F238E27FC236}">
                <a16:creationId xmlns="" xmlns:a16="http://schemas.microsoft.com/office/drawing/2014/main" id="{4C0AC4C3-036C-024C-8B71-CFB4D394F92A}"/>
              </a:ext>
            </a:extLst>
          </p:cNvPr>
          <p:cNvSpPr>
            <a:spLocks noGrp="1"/>
          </p:cNvSpPr>
          <p:nvPr>
            <p:ph sz="quarter" idx="21"/>
          </p:nvPr>
        </p:nvSpPr>
        <p:spPr>
          <a:xfrm>
            <a:off x="365760" y="1143000"/>
            <a:ext cx="7205472" cy="4407408"/>
          </a:xfrm>
        </p:spPr>
        <p:txBody>
          <a:bodyPr>
            <a:normAutofit lnSpcReduction="10000"/>
          </a:bodyPr>
          <a:lstStyle/>
          <a:p>
            <a:pPr algn="just" defTabSz="914400">
              <a:spcBef>
                <a:spcPts val="0"/>
              </a:spcBef>
              <a:spcAft>
                <a:spcPts val="0"/>
              </a:spcAft>
              <a:defRPr/>
            </a:pPr>
            <a:r>
              <a:rPr lang="en-US" sz="2400" dirty="0" smtClean="0">
                <a:solidFill>
                  <a:schemeClr val="tx1"/>
                </a:solidFill>
              </a:rPr>
              <a:t>The </a:t>
            </a:r>
            <a:r>
              <a:rPr lang="en-US" sz="2400" dirty="0">
                <a:solidFill>
                  <a:schemeClr val="tx1"/>
                </a:solidFill>
              </a:rPr>
              <a:t>main benefits of AWS Organizations </a:t>
            </a:r>
            <a:r>
              <a:rPr lang="en-US" sz="2400" dirty="0" smtClean="0">
                <a:solidFill>
                  <a:schemeClr val="tx1"/>
                </a:solidFill>
              </a:rPr>
              <a:t>are:</a:t>
            </a:r>
          </a:p>
          <a:p>
            <a:pPr lvl="1" algn="just" defTabSz="914400">
              <a:spcBef>
                <a:spcPts val="0"/>
              </a:spcBef>
              <a:spcAft>
                <a:spcPts val="0"/>
              </a:spcAft>
              <a:defRPr/>
            </a:pPr>
            <a:endParaRPr lang="en-US" dirty="0" smtClean="0">
              <a:solidFill>
                <a:schemeClr val="tx1"/>
              </a:solidFill>
            </a:endParaRPr>
          </a:p>
          <a:p>
            <a:pPr lvl="1" algn="just" defTabSz="914400">
              <a:spcBef>
                <a:spcPts val="0"/>
              </a:spcBef>
              <a:spcAft>
                <a:spcPts val="0"/>
              </a:spcAft>
              <a:defRPr/>
            </a:pPr>
            <a:r>
              <a:rPr lang="en-US" dirty="0" smtClean="0">
                <a:solidFill>
                  <a:srgbClr val="333399"/>
                </a:solidFill>
              </a:rPr>
              <a:t>Centrally </a:t>
            </a:r>
            <a:r>
              <a:rPr lang="en-US" dirty="0">
                <a:solidFill>
                  <a:srgbClr val="333399"/>
                </a:solidFill>
              </a:rPr>
              <a:t>managed access policies</a:t>
            </a:r>
            <a:r>
              <a:rPr lang="en-US" dirty="0">
                <a:solidFill>
                  <a:schemeClr val="tx1"/>
                </a:solidFill>
              </a:rPr>
              <a:t> across multiple AWS </a:t>
            </a:r>
            <a:r>
              <a:rPr lang="en-US" dirty="0" smtClean="0">
                <a:solidFill>
                  <a:schemeClr val="tx1"/>
                </a:solidFill>
              </a:rPr>
              <a:t>accounts.</a:t>
            </a:r>
          </a:p>
          <a:p>
            <a:pPr lvl="1" algn="just" defTabSz="914400">
              <a:spcBef>
                <a:spcPts val="0"/>
              </a:spcBef>
              <a:spcAft>
                <a:spcPts val="0"/>
              </a:spcAft>
              <a:defRPr/>
            </a:pPr>
            <a:endParaRPr lang="en-US" dirty="0" smtClean="0">
              <a:solidFill>
                <a:schemeClr val="tx1"/>
              </a:solidFill>
            </a:endParaRPr>
          </a:p>
          <a:p>
            <a:pPr lvl="1" algn="just" defTabSz="914400">
              <a:spcBef>
                <a:spcPts val="0"/>
              </a:spcBef>
              <a:spcAft>
                <a:spcPts val="0"/>
              </a:spcAft>
              <a:defRPr/>
            </a:pPr>
            <a:r>
              <a:rPr lang="en-US" dirty="0" smtClean="0">
                <a:solidFill>
                  <a:srgbClr val="333399"/>
                </a:solidFill>
              </a:rPr>
              <a:t>Controlled </a:t>
            </a:r>
            <a:r>
              <a:rPr lang="en-US" dirty="0">
                <a:solidFill>
                  <a:srgbClr val="333399"/>
                </a:solidFill>
              </a:rPr>
              <a:t>access to AWS </a:t>
            </a:r>
            <a:r>
              <a:rPr lang="en-US" dirty="0" smtClean="0">
                <a:solidFill>
                  <a:srgbClr val="333399"/>
                </a:solidFill>
              </a:rPr>
              <a:t>services</a:t>
            </a:r>
            <a:r>
              <a:rPr lang="en-US" dirty="0" smtClean="0">
                <a:solidFill>
                  <a:schemeClr val="tx1"/>
                </a:solidFill>
              </a:rPr>
              <a:t>.</a:t>
            </a:r>
          </a:p>
          <a:p>
            <a:pPr lvl="1" algn="just" defTabSz="914400">
              <a:spcBef>
                <a:spcPts val="0"/>
              </a:spcBef>
              <a:spcAft>
                <a:spcPts val="0"/>
              </a:spcAft>
              <a:defRPr/>
            </a:pPr>
            <a:endParaRPr lang="en-US" dirty="0" smtClean="0">
              <a:solidFill>
                <a:schemeClr val="tx1"/>
              </a:solidFill>
            </a:endParaRPr>
          </a:p>
          <a:p>
            <a:pPr lvl="1" algn="just" defTabSz="914400">
              <a:spcBef>
                <a:spcPts val="0"/>
              </a:spcBef>
              <a:spcAft>
                <a:spcPts val="0"/>
              </a:spcAft>
              <a:defRPr/>
            </a:pPr>
            <a:r>
              <a:rPr lang="en-US" dirty="0" smtClean="0">
                <a:solidFill>
                  <a:schemeClr val="tx1"/>
                </a:solidFill>
              </a:rPr>
              <a:t>Automated </a:t>
            </a:r>
            <a:r>
              <a:rPr lang="en-US" dirty="0">
                <a:solidFill>
                  <a:schemeClr val="tx1"/>
                </a:solidFill>
              </a:rPr>
              <a:t>AWS </a:t>
            </a:r>
            <a:r>
              <a:rPr lang="en-US" dirty="0">
                <a:solidFill>
                  <a:srgbClr val="333399"/>
                </a:solidFill>
              </a:rPr>
              <a:t>account creation</a:t>
            </a:r>
            <a:r>
              <a:rPr lang="en-US" dirty="0">
                <a:solidFill>
                  <a:schemeClr val="tx1"/>
                </a:solidFill>
              </a:rPr>
              <a:t> and </a:t>
            </a:r>
            <a:r>
              <a:rPr lang="en-US" dirty="0" smtClean="0">
                <a:solidFill>
                  <a:schemeClr val="tx1"/>
                </a:solidFill>
              </a:rPr>
              <a:t>management.</a:t>
            </a:r>
          </a:p>
          <a:p>
            <a:pPr lvl="1" algn="just" defTabSz="914400">
              <a:spcBef>
                <a:spcPts val="0"/>
              </a:spcBef>
              <a:spcAft>
                <a:spcPts val="0"/>
              </a:spcAft>
              <a:defRPr/>
            </a:pPr>
            <a:endParaRPr lang="en-US" dirty="0" smtClean="0">
              <a:solidFill>
                <a:schemeClr val="tx1"/>
              </a:solidFill>
            </a:endParaRPr>
          </a:p>
          <a:p>
            <a:pPr lvl="1" algn="just" defTabSz="914400">
              <a:spcBef>
                <a:spcPts val="0"/>
              </a:spcBef>
              <a:spcAft>
                <a:spcPts val="0"/>
              </a:spcAft>
              <a:defRPr/>
            </a:pPr>
            <a:r>
              <a:rPr lang="en-US" dirty="0" smtClean="0">
                <a:solidFill>
                  <a:srgbClr val="333399"/>
                </a:solidFill>
              </a:rPr>
              <a:t>Consolidated </a:t>
            </a:r>
            <a:r>
              <a:rPr lang="en-US" dirty="0">
                <a:solidFill>
                  <a:srgbClr val="333399"/>
                </a:solidFill>
              </a:rPr>
              <a:t>billing</a:t>
            </a:r>
            <a:r>
              <a:rPr lang="en-US" dirty="0">
                <a:solidFill>
                  <a:schemeClr val="tx1"/>
                </a:solidFill>
              </a:rPr>
              <a:t> across multiple AWS accounts.</a:t>
            </a:r>
          </a:p>
        </p:txBody>
      </p:sp>
      <p:pic>
        <p:nvPicPr>
          <p:cNvPr id="10" name="Graphic 5">
            <a:extLst>
              <a:ext uri="{FF2B5EF4-FFF2-40B4-BE49-F238E27FC236}">
                <a16:creationId xmlns="" xmlns:a16="http://schemas.microsoft.com/office/drawing/2014/main" id="{270D8567-C81D-4809-910C-651CDD15DCB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184459" y="1634809"/>
            <a:ext cx="2639028" cy="2639028"/>
          </a:xfrm>
          <a:prstGeom prst="rect">
            <a:avLst/>
          </a:prstGeom>
        </p:spPr>
      </p:pic>
      <p:sp>
        <p:nvSpPr>
          <p:cNvPr id="11" name="TextBox 10">
            <a:extLst>
              <a:ext uri="{FF2B5EF4-FFF2-40B4-BE49-F238E27FC236}">
                <a16:creationId xmlns="" xmlns:a16="http://schemas.microsoft.com/office/drawing/2014/main" id="{733EBD6E-F52B-4713-8ED2-28C732A5A4FD}"/>
              </a:ext>
            </a:extLst>
          </p:cNvPr>
          <p:cNvSpPr txBox="1"/>
          <p:nvPr/>
        </p:nvSpPr>
        <p:spPr>
          <a:xfrm>
            <a:off x="8025672" y="4416137"/>
            <a:ext cx="2956602" cy="461665"/>
          </a:xfrm>
          <a:prstGeom prst="rect">
            <a:avLst/>
          </a:prstGeom>
          <a:noFill/>
        </p:spPr>
        <p:txBody>
          <a:bodyPr wrap="square" rtlCol="0">
            <a:spAutoFit/>
          </a:bodyPr>
          <a:lstStyle/>
          <a:p>
            <a:pPr algn="ctr"/>
            <a:r>
              <a:rPr lang="en-US" sz="2400" dirty="0"/>
              <a:t>AWS Organizations</a:t>
            </a:r>
          </a:p>
        </p:txBody>
      </p:sp>
    </p:spTree>
    <p:custDataLst>
      <p:tags r:id="rId1"/>
    </p:custDataLst>
    <p:extLst>
      <p:ext uri="{BB962C8B-B14F-4D97-AF65-F5344CB8AC3E}">
        <p14:creationId xmlns:p14="http://schemas.microsoft.com/office/powerpoint/2010/main" val="5548038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60E150DD-DEB7-4253-9312-16D2510035FB}"/>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24</a:t>
            </a:fld>
            <a:endParaRPr lang="en-US" dirty="0"/>
          </a:p>
        </p:txBody>
      </p:sp>
      <p:sp>
        <p:nvSpPr>
          <p:cNvPr id="4" name="Title 1"/>
          <p:cNvSpPr>
            <a:spLocks noGrp="1"/>
          </p:cNvSpPr>
          <p:nvPr>
            <p:ph type="title"/>
          </p:nvPr>
        </p:nvSpPr>
        <p:spPr/>
        <p:txBody>
          <a:bodyPr>
            <a:normAutofit/>
          </a:bodyPr>
          <a:lstStyle/>
          <a:p>
            <a:r>
              <a:rPr lang="en-US" dirty="0"/>
              <a:t>AWS Organizations terminology</a:t>
            </a:r>
          </a:p>
        </p:txBody>
      </p:sp>
      <p:pic>
        <p:nvPicPr>
          <p:cNvPr id="9" name="Picture 8" descr="Structure of AWS Organizations described in the not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6866" y="1312489"/>
            <a:ext cx="8738268" cy="5043861"/>
          </a:xfrm>
          <a:prstGeom prst="rect">
            <a:avLst/>
          </a:prstGeom>
        </p:spPr>
      </p:pic>
      <p:sp>
        <p:nvSpPr>
          <p:cNvPr id="2" name="Rectangle 1"/>
          <p:cNvSpPr/>
          <p:nvPr/>
        </p:nvSpPr>
        <p:spPr>
          <a:xfrm>
            <a:off x="8300759" y="6348850"/>
            <a:ext cx="2164375" cy="276999"/>
          </a:xfrm>
          <a:prstGeom prst="rect">
            <a:avLst/>
          </a:prstGeom>
        </p:spPr>
        <p:txBody>
          <a:bodyPr wrap="none">
            <a:spAutoFit/>
          </a:bodyPr>
          <a:lstStyle/>
          <a:p>
            <a:r>
              <a:rPr lang="en-US" sz="1200" dirty="0"/>
              <a:t>*Organizational Units (OUs) </a:t>
            </a:r>
          </a:p>
        </p:txBody>
      </p:sp>
    </p:spTree>
    <p:custDataLst>
      <p:tags r:id="rId1"/>
    </p:custDataLst>
    <p:extLst>
      <p:ext uri="{BB962C8B-B14F-4D97-AF65-F5344CB8AC3E}">
        <p14:creationId xmlns:p14="http://schemas.microsoft.com/office/powerpoint/2010/main" val="115264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B2E67C15-CBA1-4425-9F7B-3E5ABE940BC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25</a:t>
            </a:fld>
            <a:endParaRPr lang="en-US" dirty="0"/>
          </a:p>
        </p:txBody>
      </p:sp>
      <p:sp>
        <p:nvSpPr>
          <p:cNvPr id="4" name="Title 1"/>
          <p:cNvSpPr>
            <a:spLocks noGrp="1"/>
          </p:cNvSpPr>
          <p:nvPr>
            <p:ph type="title"/>
          </p:nvPr>
        </p:nvSpPr>
        <p:spPr/>
        <p:txBody>
          <a:bodyPr>
            <a:normAutofit/>
          </a:bodyPr>
          <a:lstStyle/>
          <a:p>
            <a:r>
              <a:rPr lang="en-US" dirty="0"/>
              <a:t>Key features and benefits</a:t>
            </a:r>
          </a:p>
        </p:txBody>
      </p:sp>
      <p:grpSp>
        <p:nvGrpSpPr>
          <p:cNvPr id="12" name="Group 11" descr="AWS organizations features and benefits.">
            <a:extLst>
              <a:ext uri="{FF2B5EF4-FFF2-40B4-BE49-F238E27FC236}">
                <a16:creationId xmlns="" xmlns:a16="http://schemas.microsoft.com/office/drawing/2014/main" id="{986D9D85-9F3C-B362-C320-1A933BC063E5}"/>
              </a:ext>
            </a:extLst>
          </p:cNvPr>
          <p:cNvGrpSpPr/>
          <p:nvPr/>
        </p:nvGrpSpPr>
        <p:grpSpPr>
          <a:xfrm>
            <a:off x="877300" y="1465969"/>
            <a:ext cx="4391145" cy="5005593"/>
            <a:chOff x="877300" y="1465969"/>
            <a:chExt cx="4391145" cy="5005593"/>
          </a:xfrm>
        </p:grpSpPr>
        <p:pic>
          <p:nvPicPr>
            <p:cNvPr id="13" name="Picture 12" descr="policy-based account managemen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173" y="1465969"/>
              <a:ext cx="1175191" cy="1005840"/>
            </a:xfrm>
            <a:prstGeom prst="rect">
              <a:avLst/>
            </a:prstGeom>
          </p:spPr>
        </p:pic>
        <p:pic>
          <p:nvPicPr>
            <p:cNvPr id="14" name="Picture 13" descr="consolidated bill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9092" y="5465722"/>
              <a:ext cx="1429353" cy="1005840"/>
            </a:xfrm>
            <a:prstGeom prst="rect">
              <a:avLst/>
            </a:prstGeom>
          </p:spPr>
        </p:pic>
        <p:pic>
          <p:nvPicPr>
            <p:cNvPr id="15" name="Picture 14" descr="group-based account managemen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9092" y="2693830"/>
              <a:ext cx="1375204" cy="1005840"/>
            </a:xfrm>
            <a:prstGeom prst="rect">
              <a:avLst/>
            </a:prstGeom>
          </p:spPr>
        </p:pic>
        <p:pic>
          <p:nvPicPr>
            <p:cNvPr id="16" name="Picture 15" descr="API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01706" y="4139230"/>
              <a:ext cx="1304124" cy="1005840"/>
            </a:xfrm>
            <a:prstGeom prst="rect">
              <a:avLst/>
            </a:prstGeom>
          </p:spPr>
        </p:pic>
        <p:sp>
          <p:nvSpPr>
            <p:cNvPr id="17" name="TextBox 16"/>
            <p:cNvSpPr txBox="1"/>
            <p:nvPr/>
          </p:nvSpPr>
          <p:spPr>
            <a:xfrm>
              <a:off x="877300" y="4489035"/>
              <a:ext cx="2137569" cy="378736"/>
            </a:xfrm>
            <a:prstGeom prst="rect">
              <a:avLst/>
            </a:prstGeom>
            <a:noFill/>
          </p:spPr>
          <p:txBody>
            <a:bodyPr wrap="square" lIns="0" tIns="0" rIns="0" bIns="0" rtlCol="0" anchor="t">
              <a:noAutofit/>
            </a:bodyPr>
            <a:lstStyle/>
            <a:p>
              <a:pPr algn="ctr"/>
              <a:r>
                <a:rPr lang="en-US" sz="2400" dirty="0"/>
                <a:t>AWS</a:t>
              </a:r>
              <a:br>
                <a:rPr lang="en-US" sz="2400" dirty="0"/>
              </a:br>
              <a:r>
                <a:rPr lang="en-US" sz="2400" dirty="0"/>
                <a:t>Organizations</a:t>
              </a:r>
            </a:p>
          </p:txBody>
        </p:sp>
        <p:pic>
          <p:nvPicPr>
            <p:cNvPr id="18" name="Graphic 17">
              <a:extLst>
                <a:ext uri="{FF2B5EF4-FFF2-40B4-BE49-F238E27FC236}">
                  <a16:creationId xmlns="" xmlns:a16="http://schemas.microsoft.com/office/drawing/2014/main" id="{1BD72B15-C887-4254-A037-60919A048F34}"/>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120439" y="2507360"/>
              <a:ext cx="1712895" cy="1712895"/>
            </a:xfrm>
            <a:prstGeom prst="rect">
              <a:avLst/>
            </a:prstGeom>
          </p:spPr>
        </p:pic>
      </p:grpSp>
      <p:sp>
        <p:nvSpPr>
          <p:cNvPr id="6" name="Rectangle 5" descr="Policy-based account management."/>
          <p:cNvSpPr/>
          <p:nvPr/>
        </p:nvSpPr>
        <p:spPr>
          <a:xfrm>
            <a:off x="5393703" y="1707279"/>
            <a:ext cx="5910077"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Policy-based account management</a:t>
            </a:r>
          </a:p>
        </p:txBody>
      </p:sp>
      <p:sp>
        <p:nvSpPr>
          <p:cNvPr id="7" name="Rectangle 6" descr="Group based account management."/>
          <p:cNvSpPr/>
          <p:nvPr/>
        </p:nvSpPr>
        <p:spPr>
          <a:xfrm>
            <a:off x="5366629" y="2935140"/>
            <a:ext cx="618485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Group based account management</a:t>
            </a:r>
          </a:p>
        </p:txBody>
      </p:sp>
      <p:sp>
        <p:nvSpPr>
          <p:cNvPr id="8" name="Rectangle 7" descr="Application programming interfaces (APIs) that automate account management."/>
          <p:cNvSpPr/>
          <p:nvPr/>
        </p:nvSpPr>
        <p:spPr>
          <a:xfrm>
            <a:off x="5393703" y="3949653"/>
            <a:ext cx="6760198" cy="138499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Application programming interfaces (APIs) that automate account management</a:t>
            </a:r>
          </a:p>
        </p:txBody>
      </p:sp>
      <p:sp>
        <p:nvSpPr>
          <p:cNvPr id="5" name="Rectangle 4" descr="Consolidated billing."/>
          <p:cNvSpPr/>
          <p:nvPr/>
        </p:nvSpPr>
        <p:spPr>
          <a:xfrm>
            <a:off x="5393703" y="5707032"/>
            <a:ext cx="618485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Consolidated billing</a:t>
            </a:r>
          </a:p>
        </p:txBody>
      </p:sp>
    </p:spTree>
    <p:custDataLst>
      <p:tags r:id="rId1"/>
    </p:custDataLst>
    <p:extLst>
      <p:ext uri="{BB962C8B-B14F-4D97-AF65-F5344CB8AC3E}">
        <p14:creationId xmlns:p14="http://schemas.microsoft.com/office/powerpoint/2010/main" val="2782375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2E027844-2890-4A74-8FAB-EF22A09BD272}"/>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26</a:t>
            </a:fld>
            <a:endParaRPr lang="en-US" dirty="0"/>
          </a:p>
        </p:txBody>
      </p:sp>
      <p:sp>
        <p:nvSpPr>
          <p:cNvPr id="4" name="Title 1"/>
          <p:cNvSpPr>
            <a:spLocks noGrp="1"/>
          </p:cNvSpPr>
          <p:nvPr>
            <p:ph type="title"/>
          </p:nvPr>
        </p:nvSpPr>
        <p:spPr/>
        <p:txBody>
          <a:bodyPr>
            <a:normAutofit/>
          </a:bodyPr>
          <a:lstStyle/>
          <a:p>
            <a:r>
              <a:rPr lang="en-US" dirty="0"/>
              <a:t>Security with AWS Organizations</a:t>
            </a:r>
          </a:p>
        </p:txBody>
      </p:sp>
      <p:pic>
        <p:nvPicPr>
          <p:cNvPr id="12" name="Picture 11" descr="ID car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92" y="959093"/>
            <a:ext cx="2639568" cy="2639568"/>
          </a:xfrm>
          <a:prstGeom prst="rect">
            <a:avLst/>
          </a:prstGeom>
        </p:spPr>
      </p:pic>
      <p:sp>
        <p:nvSpPr>
          <p:cNvPr id="17" name="Rectangle 16" descr="Service control policies (SCPs) enable you to allow or deny access to AWS services for individuals or group accounts in an organizational unit (OU)."/>
          <p:cNvSpPr/>
          <p:nvPr/>
        </p:nvSpPr>
        <p:spPr>
          <a:xfrm>
            <a:off x="321866" y="3276154"/>
            <a:ext cx="3400011" cy="2092881"/>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600" dirty="0">
                <a:solidFill>
                  <a:srgbClr val="333399"/>
                </a:solidFill>
                <a:latin typeface="Amazon Ember Light" charset="0"/>
                <a:ea typeface="Amazon Ember Light" charset="0"/>
                <a:cs typeface="Amazon Ember Light" charset="0"/>
              </a:rPr>
              <a:t>Control access </a:t>
            </a:r>
            <a:r>
              <a:rPr lang="en-US" sz="2600" dirty="0">
                <a:latin typeface="Amazon Ember Light" charset="0"/>
                <a:ea typeface="Amazon Ember Light" charset="0"/>
                <a:cs typeface="Amazon Ember Light" charset="0"/>
              </a:rPr>
              <a:t>with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AWS Identity and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Access Management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(IAM).</a:t>
            </a:r>
          </a:p>
        </p:txBody>
      </p:sp>
      <p:sp>
        <p:nvSpPr>
          <p:cNvPr id="18" name="Rectangle 17" descr="Service control policies (SCPs) enable you to allow or deny access to AWS services for individuals or group accounts in an organizational unit (OU)."/>
          <p:cNvSpPr/>
          <p:nvPr/>
        </p:nvSpPr>
        <p:spPr>
          <a:xfrm>
            <a:off x="3911190" y="3476209"/>
            <a:ext cx="3800975" cy="2092881"/>
          </a:xfrm>
          <a:prstGeom prst="rect">
            <a:avLst/>
          </a:prstGeom>
        </p:spPr>
        <p:txBody>
          <a:bodyPr wrap="square" anchor="ctr">
            <a:spAutoFit/>
          </a:bodyPr>
          <a:lstStyle/>
          <a:p>
            <a:pPr marL="219075" lvl="1" defTabSz="342900">
              <a:spcAft>
                <a:spcPts val="600"/>
              </a:spcAft>
              <a:buClr>
                <a:schemeClr val="accent1"/>
              </a:buClr>
              <a:tabLst>
                <a:tab pos="8461375" algn="r"/>
              </a:tabLst>
            </a:pPr>
            <a:r>
              <a:rPr lang="en-US" sz="2600" dirty="0">
                <a:latin typeface="Amazon Ember Light" charset="0"/>
                <a:ea typeface="Amazon Ember Light" charset="0"/>
                <a:cs typeface="Amazon Ember Light" charset="0"/>
              </a:rPr>
              <a:t>IAM policies</a:t>
            </a:r>
            <a:r>
              <a:rPr lang="en-US" sz="2600" dirty="0">
                <a:solidFill>
                  <a:schemeClr val="accent2"/>
                </a:solidFill>
                <a:latin typeface="Amazon Ember Light" charset="0"/>
                <a:ea typeface="Amazon Ember Light" charset="0"/>
                <a:cs typeface="Amazon Ember Light" charset="0"/>
              </a:rPr>
              <a:t> </a:t>
            </a:r>
            <a:r>
              <a:rPr lang="en-US" sz="2600" dirty="0">
                <a:latin typeface="Amazon Ember Light" charset="0"/>
                <a:ea typeface="Amazon Ember Light" charset="0"/>
                <a:cs typeface="Amazon Ember Light" charset="0"/>
              </a:rPr>
              <a:t>enable you to </a:t>
            </a:r>
            <a:r>
              <a:rPr lang="en-US" sz="2600" dirty="0">
                <a:solidFill>
                  <a:srgbClr val="333399"/>
                </a:solidFill>
                <a:latin typeface="Amazon Ember Light" charset="0"/>
                <a:ea typeface="Amazon Ember Light" charset="0"/>
                <a:cs typeface="Amazon Ember Light" charset="0"/>
              </a:rPr>
              <a:t>allow or deny </a:t>
            </a:r>
            <a:r>
              <a:rPr lang="en-US" sz="2600" dirty="0">
                <a:latin typeface="Amazon Ember Light" charset="0"/>
                <a:ea typeface="Amazon Ember Light" charset="0"/>
                <a:cs typeface="Amazon Ember Light" charset="0"/>
              </a:rPr>
              <a:t>access to AWS services for users, groups, and roles.</a:t>
            </a:r>
            <a:endParaRPr lang="en-US" sz="2600" dirty="0">
              <a:solidFill>
                <a:schemeClr val="accent2"/>
              </a:solidFill>
              <a:latin typeface="Amazon Ember Light" charset="0"/>
              <a:ea typeface="Amazon Ember Light" charset="0"/>
              <a:cs typeface="Amazon Ember Light" charset="0"/>
            </a:endParaRPr>
          </a:p>
        </p:txBody>
      </p:sp>
      <p:pic>
        <p:nvPicPr>
          <p:cNvPr id="21" name="Picture 20" descr="Lock and key."/>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661913" y="1301465"/>
            <a:ext cx="2289818" cy="1954825"/>
          </a:xfrm>
          <a:prstGeom prst="rect">
            <a:avLst/>
          </a:prstGeom>
        </p:spPr>
      </p:pic>
      <p:sp>
        <p:nvSpPr>
          <p:cNvPr id="22" name="Rectangle 21" descr="Service control policies (SCPs) enable you to allow or deny access to AWS services for individuals or group accounts in an organizational unit (OU)."/>
          <p:cNvSpPr/>
          <p:nvPr/>
        </p:nvSpPr>
        <p:spPr>
          <a:xfrm>
            <a:off x="7901479" y="3045322"/>
            <a:ext cx="3778638" cy="335476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600" dirty="0">
                <a:solidFill>
                  <a:srgbClr val="333399"/>
                </a:solidFill>
                <a:latin typeface="Amazon Ember Light" charset="0"/>
                <a:ea typeface="Amazon Ember Light" charset="0"/>
                <a:cs typeface="Amazon Ember Light" charset="0"/>
              </a:rPr>
              <a:t>Service control policies </a:t>
            </a:r>
            <a:r>
              <a:rPr lang="en-US" sz="2600" dirty="0">
                <a:latin typeface="Amazon Ember Light" charset="0"/>
                <a:ea typeface="Amazon Ember Light" charset="0"/>
                <a:cs typeface="Amazon Ember Light" charset="0"/>
              </a:rPr>
              <a:t>(SCPs) enable you to </a:t>
            </a:r>
            <a:r>
              <a:rPr lang="en-US" sz="2600" dirty="0" smtClean="0">
                <a:solidFill>
                  <a:srgbClr val="333399"/>
                </a:solidFill>
                <a:latin typeface="Amazon Ember Light" charset="0"/>
                <a:ea typeface="Amazon Ember Light" charset="0"/>
                <a:cs typeface="Amazon Ember Light" charset="0"/>
              </a:rPr>
              <a:t>allow or deny access to </a:t>
            </a:r>
            <a:r>
              <a:rPr lang="en-US" sz="2600" dirty="0">
                <a:solidFill>
                  <a:srgbClr val="333399"/>
                </a:solidFill>
                <a:latin typeface="Amazon Ember Light" charset="0"/>
                <a:ea typeface="Amazon Ember Light" charset="0"/>
                <a:cs typeface="Amazon Ember Light" charset="0"/>
              </a:rPr>
              <a:t>AWS </a:t>
            </a:r>
            <a:r>
              <a:rPr lang="en-US" sz="2600" dirty="0" smtClean="0">
                <a:solidFill>
                  <a:srgbClr val="333399"/>
                </a:solidFill>
                <a:latin typeface="Amazon Ember Light" charset="0"/>
                <a:ea typeface="Amazon Ember Light" charset="0"/>
                <a:cs typeface="Amazon Ember Light" charset="0"/>
              </a:rPr>
              <a:t>services </a:t>
            </a:r>
            <a:r>
              <a:rPr lang="en-US" sz="2600" dirty="0">
                <a:latin typeface="Amazon Ember Light" charset="0"/>
                <a:ea typeface="Amazon Ember Light" charset="0"/>
                <a:cs typeface="Amazon Ember Light" charset="0"/>
              </a:rPr>
              <a:t>for individuals or group accounts in an organizational unit (OU). </a:t>
            </a:r>
          </a:p>
        </p:txBody>
      </p:sp>
    </p:spTree>
    <p:custDataLst>
      <p:tags r:id="rId1"/>
    </p:custDataLst>
    <p:extLst>
      <p:ext uri="{BB962C8B-B14F-4D97-AF65-F5344CB8AC3E}">
        <p14:creationId xmlns:p14="http://schemas.microsoft.com/office/powerpoint/2010/main" val="3533382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2F87756F-08CE-414A-9365-20C1D8A68F3C}"/>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27</a:t>
            </a:fld>
            <a:endParaRPr lang="en-US" dirty="0"/>
          </a:p>
        </p:txBody>
      </p:sp>
      <p:sp>
        <p:nvSpPr>
          <p:cNvPr id="4" name="Title 1"/>
          <p:cNvSpPr>
            <a:spLocks noGrp="1"/>
          </p:cNvSpPr>
          <p:nvPr>
            <p:ph type="title"/>
          </p:nvPr>
        </p:nvSpPr>
        <p:spPr/>
        <p:txBody>
          <a:bodyPr>
            <a:normAutofit/>
          </a:bodyPr>
          <a:lstStyle/>
          <a:p>
            <a:r>
              <a:rPr lang="en-US" dirty="0"/>
              <a:t>Organizations setup</a:t>
            </a:r>
          </a:p>
        </p:txBody>
      </p:sp>
      <p:sp>
        <p:nvSpPr>
          <p:cNvPr id="10" name="TextBox 9">
            <a:extLst>
              <a:ext uri="{FF2B5EF4-FFF2-40B4-BE49-F238E27FC236}">
                <a16:creationId xmlns="" xmlns:a16="http://schemas.microsoft.com/office/drawing/2014/main" id="{6D8154C4-06B4-47F4-A768-8C3DE254D46A}"/>
              </a:ext>
            </a:extLst>
          </p:cNvPr>
          <p:cNvSpPr txBox="1"/>
          <p:nvPr/>
        </p:nvSpPr>
        <p:spPr>
          <a:xfrm>
            <a:off x="2130477" y="3379369"/>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1</a:t>
            </a:r>
          </a:p>
        </p:txBody>
      </p:sp>
      <p:sp>
        <p:nvSpPr>
          <p:cNvPr id="31" name="TextBox 30">
            <a:extLst>
              <a:ext uri="{FF2B5EF4-FFF2-40B4-BE49-F238E27FC236}">
                <a16:creationId xmlns="" xmlns:a16="http://schemas.microsoft.com/office/drawing/2014/main" id="{BE815B0F-66BC-4957-9616-B111F58132E0}"/>
              </a:ext>
            </a:extLst>
          </p:cNvPr>
          <p:cNvSpPr txBox="1"/>
          <p:nvPr/>
        </p:nvSpPr>
        <p:spPr>
          <a:xfrm>
            <a:off x="2130477" y="3887415"/>
            <a:ext cx="1495922"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Organization</a:t>
            </a:r>
          </a:p>
        </p:txBody>
      </p:sp>
      <p:sp>
        <p:nvSpPr>
          <p:cNvPr id="12" name="TextBox 11">
            <a:extLst>
              <a:ext uri="{FF2B5EF4-FFF2-40B4-BE49-F238E27FC236}">
                <a16:creationId xmlns="" xmlns:a16="http://schemas.microsoft.com/office/drawing/2014/main" id="{829CEB7B-20AF-44F6-9BF3-D95388644E85}"/>
              </a:ext>
            </a:extLst>
          </p:cNvPr>
          <p:cNvSpPr txBox="1"/>
          <p:nvPr/>
        </p:nvSpPr>
        <p:spPr>
          <a:xfrm>
            <a:off x="3858127" y="3375361"/>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2</a:t>
            </a:r>
          </a:p>
        </p:txBody>
      </p:sp>
      <p:sp>
        <p:nvSpPr>
          <p:cNvPr id="32" name="TextBox 31">
            <a:extLst>
              <a:ext uri="{FF2B5EF4-FFF2-40B4-BE49-F238E27FC236}">
                <a16:creationId xmlns="" xmlns:a16="http://schemas.microsoft.com/office/drawing/2014/main" id="{14761882-69B4-4043-B8AF-EF6AF7F62791}"/>
              </a:ext>
            </a:extLst>
          </p:cNvPr>
          <p:cNvSpPr txBox="1"/>
          <p:nvPr/>
        </p:nvSpPr>
        <p:spPr>
          <a:xfrm>
            <a:off x="3816027" y="3887415"/>
            <a:ext cx="1624163" cy="923330"/>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organizational</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units</a:t>
            </a:r>
          </a:p>
        </p:txBody>
      </p:sp>
      <p:sp>
        <p:nvSpPr>
          <p:cNvPr id="29" name="TextBox 28">
            <a:extLst>
              <a:ext uri="{FF2B5EF4-FFF2-40B4-BE49-F238E27FC236}">
                <a16:creationId xmlns="" xmlns:a16="http://schemas.microsoft.com/office/drawing/2014/main" id="{7B948087-1E2B-4E8A-8F1B-2DAF1AAC3D70}"/>
              </a:ext>
            </a:extLst>
          </p:cNvPr>
          <p:cNvSpPr txBox="1"/>
          <p:nvPr/>
        </p:nvSpPr>
        <p:spPr>
          <a:xfrm>
            <a:off x="5671290" y="3384717"/>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3</a:t>
            </a:r>
          </a:p>
        </p:txBody>
      </p:sp>
      <p:sp>
        <p:nvSpPr>
          <p:cNvPr id="33" name="TextBox 32">
            <a:extLst>
              <a:ext uri="{FF2B5EF4-FFF2-40B4-BE49-F238E27FC236}">
                <a16:creationId xmlns="" xmlns:a16="http://schemas.microsoft.com/office/drawing/2014/main" id="{433A72F7-A1AE-489A-BCEC-7349185192CD}"/>
              </a:ext>
            </a:extLst>
          </p:cNvPr>
          <p:cNvSpPr txBox="1"/>
          <p:nvPr/>
        </p:nvSpPr>
        <p:spPr>
          <a:xfrm>
            <a:off x="5796169" y="3933581"/>
            <a:ext cx="938077" cy="1200329"/>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service</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control</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policies</a:t>
            </a:r>
          </a:p>
        </p:txBody>
      </p:sp>
      <p:sp>
        <p:nvSpPr>
          <p:cNvPr id="30" name="TextBox 29">
            <a:extLst>
              <a:ext uri="{FF2B5EF4-FFF2-40B4-BE49-F238E27FC236}">
                <a16:creationId xmlns="" xmlns:a16="http://schemas.microsoft.com/office/drawing/2014/main" id="{9989524F-5623-49F9-BF4D-3ECCC6815376}"/>
              </a:ext>
            </a:extLst>
          </p:cNvPr>
          <p:cNvSpPr txBox="1"/>
          <p:nvPr/>
        </p:nvSpPr>
        <p:spPr>
          <a:xfrm>
            <a:off x="7560139" y="3361497"/>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4</a:t>
            </a:r>
          </a:p>
        </p:txBody>
      </p:sp>
      <p:sp>
        <p:nvSpPr>
          <p:cNvPr id="34" name="TextBox 33">
            <a:extLst>
              <a:ext uri="{FF2B5EF4-FFF2-40B4-BE49-F238E27FC236}">
                <a16:creationId xmlns="" xmlns:a16="http://schemas.microsoft.com/office/drawing/2014/main" id="{ECCEE57E-0912-4C02-AC4C-D62F50FA0DCD}"/>
              </a:ext>
            </a:extLst>
          </p:cNvPr>
          <p:cNvSpPr txBox="1"/>
          <p:nvPr/>
        </p:nvSpPr>
        <p:spPr>
          <a:xfrm>
            <a:off x="7660383" y="3912476"/>
            <a:ext cx="1297150"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Test</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restrictions</a:t>
            </a:r>
          </a:p>
        </p:txBody>
      </p:sp>
      <p:grpSp>
        <p:nvGrpSpPr>
          <p:cNvPr id="5" name="Group 4">
            <a:extLst>
              <a:ext uri="{FF2B5EF4-FFF2-40B4-BE49-F238E27FC236}">
                <a16:creationId xmlns="" xmlns:a16="http://schemas.microsoft.com/office/drawing/2014/main" id="{60866121-C574-462C-95B4-0EFD3F96E5A0}"/>
              </a:ext>
              <a:ext uri="{C183D7F6-B498-43B3-948B-1728B52AA6E4}">
                <adec:decorative xmlns="" xmlns:adec="http://schemas.microsoft.com/office/drawing/2017/decorative" val="1"/>
              </a:ext>
            </a:extLst>
          </p:cNvPr>
          <p:cNvGrpSpPr/>
          <p:nvPr/>
        </p:nvGrpSpPr>
        <p:grpSpPr>
          <a:xfrm>
            <a:off x="2204228" y="2383197"/>
            <a:ext cx="6418405" cy="1038708"/>
            <a:chOff x="2204228" y="3002322"/>
            <a:chExt cx="6418405" cy="1038708"/>
          </a:xfrm>
        </p:grpSpPr>
        <p:pic>
          <p:nvPicPr>
            <p:cNvPr id="6" name="Graphic 5" descr="Hierarchy.">
              <a:extLst>
                <a:ext uri="{FF2B5EF4-FFF2-40B4-BE49-F238E27FC236}">
                  <a16:creationId xmlns="" xmlns:a16="http://schemas.microsoft.com/office/drawing/2014/main" id="{86AD72BA-F0EA-4BF3-A06C-CD4BC9DF663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906253" y="3009232"/>
              <a:ext cx="914400" cy="914400"/>
            </a:xfrm>
            <a:prstGeom prst="rect">
              <a:avLst/>
            </a:prstGeom>
          </p:spPr>
        </p:pic>
        <p:pic>
          <p:nvPicPr>
            <p:cNvPr id="8" name="Graphic 7" descr="AWS Organizations icon.">
              <a:extLst>
                <a:ext uri="{FF2B5EF4-FFF2-40B4-BE49-F238E27FC236}">
                  <a16:creationId xmlns="" xmlns:a16="http://schemas.microsoft.com/office/drawing/2014/main" id="{1585F5D4-1057-4233-9AB6-7B0EC06EBC1C}"/>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204228" y="3002322"/>
              <a:ext cx="883878" cy="883878"/>
            </a:xfrm>
            <a:prstGeom prst="rect">
              <a:avLst/>
            </a:prstGeom>
          </p:spPr>
        </p:pic>
        <p:pic>
          <p:nvPicPr>
            <p:cNvPr id="9" name="Graphic 8" descr="Checklist.">
              <a:extLst>
                <a:ext uri="{FF2B5EF4-FFF2-40B4-BE49-F238E27FC236}">
                  <a16:creationId xmlns="" xmlns:a16="http://schemas.microsoft.com/office/drawing/2014/main" id="{D17B7112-90B8-4E34-BE50-D89A84B6B198}"/>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751329" y="3126630"/>
              <a:ext cx="914400" cy="914400"/>
            </a:xfrm>
            <a:prstGeom prst="rect">
              <a:avLst/>
            </a:prstGeom>
          </p:spPr>
        </p:pic>
        <p:grpSp>
          <p:nvGrpSpPr>
            <p:cNvPr id="13" name="Group 12">
              <a:extLst>
                <a:ext uri="{FF2B5EF4-FFF2-40B4-BE49-F238E27FC236}">
                  <a16:creationId xmlns="" xmlns:a16="http://schemas.microsoft.com/office/drawing/2014/main" id="{CF5B3EC6-2B41-49DC-8F68-1CD36C530D22}"/>
                </a:ext>
                <a:ext uri="{C183D7F6-B498-43B3-948B-1728B52AA6E4}">
                  <adec:decorative xmlns="" xmlns:adec="http://schemas.microsoft.com/office/drawing/2017/decorative" val="1"/>
                </a:ext>
              </a:extLst>
            </p:cNvPr>
            <p:cNvGrpSpPr/>
            <p:nvPr/>
          </p:nvGrpSpPr>
          <p:grpSpPr>
            <a:xfrm>
              <a:off x="3341065" y="3358775"/>
              <a:ext cx="366853" cy="457630"/>
              <a:chOff x="2275419" y="1909161"/>
              <a:chExt cx="366853" cy="457630"/>
            </a:xfrm>
          </p:grpSpPr>
          <p:sp>
            <p:nvSpPr>
              <p:cNvPr id="14" name="Arrow: Right 13">
                <a:extLst>
                  <a:ext uri="{FF2B5EF4-FFF2-40B4-BE49-F238E27FC236}">
                    <a16:creationId xmlns="" xmlns:a16="http://schemas.microsoft.com/office/drawing/2014/main" id="{A4057D67-5411-4C2E-9E8D-D85D1E450D78}"/>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Arrow: Right 4">
                <a:extLst>
                  <a:ext uri="{FF2B5EF4-FFF2-40B4-BE49-F238E27FC236}">
                    <a16:creationId xmlns="" xmlns:a16="http://schemas.microsoft.com/office/drawing/2014/main" id="{9B4942F6-B15A-43B5-BC3D-519CA34FF359}"/>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grpSp>
          <p:nvGrpSpPr>
            <p:cNvPr id="16" name="Group 15">
              <a:extLst>
                <a:ext uri="{FF2B5EF4-FFF2-40B4-BE49-F238E27FC236}">
                  <a16:creationId xmlns="" xmlns:a16="http://schemas.microsoft.com/office/drawing/2014/main" id="{96275AFD-4816-49FB-927E-7AC3C53063F1}"/>
                </a:ext>
                <a:ext uri="{C183D7F6-B498-43B3-948B-1728B52AA6E4}">
                  <adec:decorative xmlns="" xmlns:adec="http://schemas.microsoft.com/office/drawing/2017/decorative" val="1"/>
                </a:ext>
              </a:extLst>
            </p:cNvPr>
            <p:cNvGrpSpPr/>
            <p:nvPr/>
          </p:nvGrpSpPr>
          <p:grpSpPr>
            <a:xfrm>
              <a:off x="6881878" y="3335898"/>
              <a:ext cx="366853" cy="457630"/>
              <a:chOff x="2275419" y="1909161"/>
              <a:chExt cx="366853" cy="457630"/>
            </a:xfrm>
          </p:grpSpPr>
          <p:sp>
            <p:nvSpPr>
              <p:cNvPr id="17" name="Arrow: Right 16">
                <a:extLst>
                  <a:ext uri="{FF2B5EF4-FFF2-40B4-BE49-F238E27FC236}">
                    <a16:creationId xmlns="" xmlns:a16="http://schemas.microsoft.com/office/drawing/2014/main" id="{7E2309CF-EBCE-452E-95C3-A2FE67A5BDB8}"/>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Arrow: Right 4">
                <a:extLst>
                  <a:ext uri="{FF2B5EF4-FFF2-40B4-BE49-F238E27FC236}">
                    <a16:creationId xmlns="" xmlns:a16="http://schemas.microsoft.com/office/drawing/2014/main" id="{7F2EDCC1-5A79-4D26-A280-5ED4CF959286}"/>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grpSp>
          <p:nvGrpSpPr>
            <p:cNvPr id="20" name="Group 19">
              <a:extLst>
                <a:ext uri="{FF2B5EF4-FFF2-40B4-BE49-F238E27FC236}">
                  <a16:creationId xmlns="" xmlns:a16="http://schemas.microsoft.com/office/drawing/2014/main" id="{57B2DCF9-128D-44FA-AEC2-2B75CF136BAB}"/>
                </a:ext>
                <a:ext uri="{C183D7F6-B498-43B3-948B-1728B52AA6E4}">
                  <adec:decorative xmlns="" xmlns:adec="http://schemas.microsoft.com/office/drawing/2017/decorative" val="1"/>
                </a:ext>
              </a:extLst>
            </p:cNvPr>
            <p:cNvGrpSpPr/>
            <p:nvPr/>
          </p:nvGrpSpPr>
          <p:grpSpPr>
            <a:xfrm>
              <a:off x="5239101" y="3360392"/>
              <a:ext cx="366853" cy="457630"/>
              <a:chOff x="2275419" y="1909161"/>
              <a:chExt cx="366853" cy="457630"/>
            </a:xfrm>
          </p:grpSpPr>
          <p:sp>
            <p:nvSpPr>
              <p:cNvPr id="21" name="Arrow: Right 20">
                <a:extLst>
                  <a:ext uri="{FF2B5EF4-FFF2-40B4-BE49-F238E27FC236}">
                    <a16:creationId xmlns="" xmlns:a16="http://schemas.microsoft.com/office/drawing/2014/main" id="{3E727C4F-F682-446B-AD15-80F1E1C157D7}"/>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Arrow: Right 4">
                <a:extLst>
                  <a:ext uri="{FF2B5EF4-FFF2-40B4-BE49-F238E27FC236}">
                    <a16:creationId xmlns="" xmlns:a16="http://schemas.microsoft.com/office/drawing/2014/main" id="{435E1939-20A0-4027-9BB0-7C707B6C2B34}"/>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pic>
          <p:nvPicPr>
            <p:cNvPr id="36" name="Graphic 35" descr="Test tubes.">
              <a:extLst>
                <a:ext uri="{FF2B5EF4-FFF2-40B4-BE49-F238E27FC236}">
                  <a16:creationId xmlns="" xmlns:a16="http://schemas.microsoft.com/office/drawing/2014/main" id="{8E4ACABF-03AA-4B37-BE46-13285E8E312C}"/>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708233" y="3323877"/>
              <a:ext cx="914400" cy="527425"/>
            </a:xfrm>
            <a:prstGeom prst="rect">
              <a:avLst/>
            </a:prstGeom>
          </p:spPr>
        </p:pic>
      </p:grpSp>
    </p:spTree>
    <p:custDataLst>
      <p:tags r:id="rId1"/>
    </p:custDataLst>
    <p:extLst>
      <p:ext uri="{BB962C8B-B14F-4D97-AF65-F5344CB8AC3E}">
        <p14:creationId xmlns:p14="http://schemas.microsoft.com/office/powerpoint/2010/main" val="2829282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90CF6E6-4944-4729-8324-04470CD0F6E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28</a:t>
            </a:fld>
            <a:endParaRPr lang="en-US" dirty="0"/>
          </a:p>
        </p:txBody>
      </p:sp>
      <p:sp>
        <p:nvSpPr>
          <p:cNvPr id="2" name="Title 1"/>
          <p:cNvSpPr>
            <a:spLocks noGrp="1"/>
          </p:cNvSpPr>
          <p:nvPr>
            <p:ph type="title"/>
          </p:nvPr>
        </p:nvSpPr>
        <p:spPr/>
        <p:txBody>
          <a:bodyPr/>
          <a:lstStyle/>
          <a:p>
            <a:r>
              <a:rPr lang="en-US" dirty="0"/>
              <a:t>Limits of AWS Organizations</a:t>
            </a:r>
          </a:p>
        </p:txBody>
      </p:sp>
      <p:sp>
        <p:nvSpPr>
          <p:cNvPr id="4" name="Content Placeholder 3">
            <a:extLst>
              <a:ext uri="{FF2B5EF4-FFF2-40B4-BE49-F238E27FC236}">
                <a16:creationId xmlns="" xmlns:a16="http://schemas.microsoft.com/office/drawing/2014/main" id="{7474C72B-7E78-6CFB-E336-EE854EC56E55}"/>
              </a:ext>
            </a:extLst>
          </p:cNvPr>
          <p:cNvSpPr>
            <a:spLocks noGrp="1"/>
          </p:cNvSpPr>
          <p:nvPr>
            <p:ph sz="quarter" idx="21"/>
          </p:nvPr>
        </p:nvSpPr>
        <p:spPr/>
        <p:txBody>
          <a:bodyPr/>
          <a:lstStyle/>
          <a:p>
            <a:endParaRPr lang="en-US"/>
          </a:p>
        </p:txBody>
      </p:sp>
      <p:pic>
        <p:nvPicPr>
          <p:cNvPr id="7" name="Picture 6" descr="List of the AWS Organizations limits. See description in the slide notes.">
            <a:extLst>
              <a:ext uri="{FF2B5EF4-FFF2-40B4-BE49-F238E27FC236}">
                <a16:creationId xmlns="" xmlns:a16="http://schemas.microsoft.com/office/drawing/2014/main" id="{6CACDACA-7F8B-4D4B-9BB1-6F413E47CFB2}"/>
              </a:ext>
            </a:extLst>
          </p:cNvPr>
          <p:cNvPicPr>
            <a:picLocks noChangeAspect="1"/>
          </p:cNvPicPr>
          <p:nvPr/>
        </p:nvPicPr>
        <p:blipFill>
          <a:blip r:embed="rId4"/>
          <a:stretch>
            <a:fillRect/>
          </a:stretch>
        </p:blipFill>
        <p:spPr>
          <a:xfrm>
            <a:off x="225043" y="1145915"/>
            <a:ext cx="11741914" cy="5285690"/>
          </a:xfrm>
          <a:prstGeom prst="rect">
            <a:avLst/>
          </a:prstGeom>
        </p:spPr>
      </p:pic>
    </p:spTree>
    <p:custDataLst>
      <p:tags r:id="rId1"/>
    </p:custDataLst>
    <p:extLst>
      <p:ext uri="{BB962C8B-B14F-4D97-AF65-F5344CB8AC3E}">
        <p14:creationId xmlns:p14="http://schemas.microsoft.com/office/powerpoint/2010/main" val="2200973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097972E7-5DF4-4FE4-8B68-56B1CD46150B}"/>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29</a:t>
            </a:fld>
            <a:endParaRPr lang="en-US" dirty="0"/>
          </a:p>
        </p:txBody>
      </p:sp>
      <p:sp>
        <p:nvSpPr>
          <p:cNvPr id="4" name="Title 1"/>
          <p:cNvSpPr>
            <a:spLocks noGrp="1"/>
          </p:cNvSpPr>
          <p:nvPr>
            <p:ph type="title"/>
          </p:nvPr>
        </p:nvSpPr>
        <p:spPr/>
        <p:txBody>
          <a:bodyPr>
            <a:normAutofit/>
          </a:bodyPr>
          <a:lstStyle/>
          <a:p>
            <a:r>
              <a:rPr lang="en-US" dirty="0"/>
              <a:t>Accessing AWS Organizations</a:t>
            </a:r>
          </a:p>
        </p:txBody>
      </p:sp>
      <p:sp>
        <p:nvSpPr>
          <p:cNvPr id="17" name="TextBox 16"/>
          <p:cNvSpPr txBox="1"/>
          <p:nvPr/>
        </p:nvSpPr>
        <p:spPr>
          <a:xfrm>
            <a:off x="1887191" y="4699322"/>
            <a:ext cx="2137569" cy="692067"/>
          </a:xfrm>
          <a:prstGeom prst="rect">
            <a:avLst/>
          </a:prstGeom>
          <a:noFill/>
        </p:spPr>
        <p:txBody>
          <a:bodyPr wrap="square" lIns="0" tIns="0" rIns="0" bIns="0" rtlCol="0" anchor="t">
            <a:noAutofit/>
          </a:bodyPr>
          <a:lstStyle/>
          <a:p>
            <a:pPr algn="ctr"/>
            <a:r>
              <a:rPr lang="en-US" sz="2000" dirty="0"/>
              <a:t>AWS</a:t>
            </a:r>
            <a:br>
              <a:rPr lang="en-US" sz="2000" dirty="0"/>
            </a:br>
            <a:r>
              <a:rPr lang="en-US" sz="2000" dirty="0"/>
              <a:t>Organizations</a:t>
            </a:r>
          </a:p>
        </p:txBody>
      </p:sp>
      <p:pic>
        <p:nvPicPr>
          <p:cNvPr id="15" name="Graphic 14">
            <a:extLst>
              <a:ext uri="{FF2B5EF4-FFF2-40B4-BE49-F238E27FC236}">
                <a16:creationId xmlns="" xmlns:a16="http://schemas.microsoft.com/office/drawing/2014/main" id="{2E5C9DA4-E1D7-4BD1-8DF4-9CD1A7A8F62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118156" y="2937643"/>
            <a:ext cx="1680655" cy="1680655"/>
          </a:xfrm>
          <a:prstGeom prst="rect">
            <a:avLst/>
          </a:prstGeom>
        </p:spPr>
      </p:pic>
      <p:sp>
        <p:nvSpPr>
          <p:cNvPr id="6" name="Rectangle 5" descr="AWS Management Console."/>
          <p:cNvSpPr/>
          <p:nvPr/>
        </p:nvSpPr>
        <p:spPr>
          <a:xfrm>
            <a:off x="7010190" y="1938846"/>
            <a:ext cx="518181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AWS Management Console</a:t>
            </a:r>
          </a:p>
        </p:txBody>
      </p:sp>
      <p:sp>
        <p:nvSpPr>
          <p:cNvPr id="8" name="Rectangle 7" descr="AWS Command Line Interface (AWS CLI) tools."/>
          <p:cNvSpPr/>
          <p:nvPr/>
        </p:nvSpPr>
        <p:spPr>
          <a:xfrm>
            <a:off x="7010190" y="2949019"/>
            <a:ext cx="4672635" cy="954107"/>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AWS Command Line Interface (AWS CLI) tools</a:t>
            </a:r>
          </a:p>
        </p:txBody>
      </p:sp>
      <p:sp>
        <p:nvSpPr>
          <p:cNvPr id="5" name="Rectangle 4" descr="Software development kits (SDKs)."/>
          <p:cNvSpPr/>
          <p:nvPr/>
        </p:nvSpPr>
        <p:spPr>
          <a:xfrm>
            <a:off x="7010190" y="4037476"/>
            <a:ext cx="4672635" cy="954107"/>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Software development kits (SDKs) </a:t>
            </a:r>
          </a:p>
        </p:txBody>
      </p:sp>
      <p:sp>
        <p:nvSpPr>
          <p:cNvPr id="7" name="Rectangle 6" descr="HTTPS Query application programming interfaces (API)."/>
          <p:cNvSpPr/>
          <p:nvPr/>
        </p:nvSpPr>
        <p:spPr>
          <a:xfrm>
            <a:off x="7010190" y="5202021"/>
            <a:ext cx="4919540" cy="138499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HTTPS Query application programming interfaces (API)</a:t>
            </a:r>
          </a:p>
        </p:txBody>
      </p:sp>
      <p:grpSp>
        <p:nvGrpSpPr>
          <p:cNvPr id="2" name="Group 1">
            <a:extLst>
              <a:ext uri="{FF2B5EF4-FFF2-40B4-BE49-F238E27FC236}">
                <a16:creationId xmlns="" xmlns:a16="http://schemas.microsoft.com/office/drawing/2014/main" id="{F713EDDD-93BC-3697-C53A-9D2FF205911A}"/>
              </a:ext>
              <a:ext uri="{C183D7F6-B498-43B3-948B-1728B52AA6E4}">
                <adec:decorative xmlns="" xmlns:adec="http://schemas.microsoft.com/office/drawing/2017/decorative" val="1"/>
              </a:ext>
            </a:extLst>
          </p:cNvPr>
          <p:cNvGrpSpPr/>
          <p:nvPr/>
        </p:nvGrpSpPr>
        <p:grpSpPr>
          <a:xfrm>
            <a:off x="5674615" y="1701029"/>
            <a:ext cx="1188720" cy="4477956"/>
            <a:chOff x="5674615" y="1701029"/>
            <a:chExt cx="1188720" cy="4477956"/>
          </a:xfrm>
        </p:grpSpPr>
        <p:pic>
          <p:nvPicPr>
            <p:cNvPr id="20" name="Picture 19" descr="aws management consol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9548" y="1701029"/>
              <a:ext cx="998854" cy="998854"/>
            </a:xfrm>
            <a:prstGeom prst="rect">
              <a:avLst/>
            </a:prstGeom>
          </p:spPr>
        </p:pic>
        <p:pic>
          <p:nvPicPr>
            <p:cNvPr id="19" name="Picture 18" descr="command line tool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169" y="2937643"/>
              <a:ext cx="869126" cy="974474"/>
            </a:xfrm>
            <a:prstGeom prst="rect">
              <a:avLst/>
            </a:prstGeom>
          </p:spPr>
        </p:pic>
        <p:pic>
          <p:nvPicPr>
            <p:cNvPr id="14" name="Picture 13" descr="Software Development Kit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9484" y="4057329"/>
              <a:ext cx="858982" cy="914400"/>
            </a:xfrm>
            <a:prstGeom prst="rect">
              <a:avLst/>
            </a:prstGeom>
          </p:spPr>
        </p:pic>
        <p:pic>
          <p:nvPicPr>
            <p:cNvPr id="18" name="Picture 17" descr="APIs."/>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74615" y="5262153"/>
              <a:ext cx="1188720" cy="916832"/>
            </a:xfrm>
            <a:prstGeom prst="rect">
              <a:avLst/>
            </a:prstGeom>
          </p:spPr>
        </p:pic>
      </p:grpSp>
    </p:spTree>
    <p:custDataLst>
      <p:tags r:id="rId1"/>
    </p:custDataLst>
    <p:extLst>
      <p:ext uri="{BB962C8B-B14F-4D97-AF65-F5344CB8AC3E}">
        <p14:creationId xmlns:p14="http://schemas.microsoft.com/office/powerpoint/2010/main" val="253092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F34C556-76AF-4B5D-AB2A-1E4CB202B94B}"/>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a:t>
            </a:fld>
            <a:endParaRPr lang="en-US" dirty="0"/>
          </a:p>
        </p:txBody>
      </p:sp>
      <p:sp>
        <p:nvSpPr>
          <p:cNvPr id="2" name="Title 1">
            <a:extLst>
              <a:ext uri="{FF2B5EF4-FFF2-40B4-BE49-F238E27FC236}">
                <a16:creationId xmlns="" xmlns:a16="http://schemas.microsoft.com/office/drawing/2014/main" id="{18DD67E4-BDC1-B340-8993-E1E72418A01F}"/>
              </a:ext>
            </a:extLst>
          </p:cNvPr>
          <p:cNvSpPr>
            <a:spLocks noGrp="1"/>
          </p:cNvSpPr>
          <p:nvPr>
            <p:ph type="title"/>
          </p:nvPr>
        </p:nvSpPr>
        <p:spPr/>
        <p:txBody>
          <a:bodyPr/>
          <a:lstStyle/>
          <a:p>
            <a:r>
              <a:rPr lang="en-US" dirty="0"/>
              <a:t>Module overview</a:t>
            </a:r>
          </a:p>
        </p:txBody>
      </p:sp>
      <p:sp>
        <p:nvSpPr>
          <p:cNvPr id="4" name="Content Placeholder 2">
            <a:extLst>
              <a:ext uri="{FF2B5EF4-FFF2-40B4-BE49-F238E27FC236}">
                <a16:creationId xmlns="" xmlns:a16="http://schemas.microsoft.com/office/drawing/2014/main" id="{AA03B58E-9CA1-F041-8923-2FE03FDDD563}"/>
              </a:ext>
            </a:extLst>
          </p:cNvPr>
          <p:cNvSpPr>
            <a:spLocks noGrp="1"/>
          </p:cNvSpPr>
          <p:nvPr>
            <p:ph sz="quarter" idx="21"/>
          </p:nvPr>
        </p:nvSpPr>
        <p:spPr/>
        <p:txBody>
          <a:bodyPr/>
          <a:lstStyle/>
          <a:p>
            <a:pPr marL="0" indent="0">
              <a:spcBef>
                <a:spcPts val="1800"/>
              </a:spcBef>
              <a:buNone/>
            </a:pPr>
            <a:r>
              <a:rPr lang="en-US" sz="2400" b="1" dirty="0"/>
              <a:t>Topics</a:t>
            </a:r>
          </a:p>
          <a:p>
            <a:r>
              <a:rPr lang="en-US" sz="2400" dirty="0"/>
              <a:t>Fundamentals of pricing</a:t>
            </a:r>
          </a:p>
          <a:p>
            <a:r>
              <a:rPr lang="en-US" sz="2400" dirty="0"/>
              <a:t>Total </a:t>
            </a:r>
            <a:r>
              <a:rPr lang="en-US" sz="2400" dirty="0">
                <a:solidFill>
                  <a:srgbClr val="232F3E"/>
                </a:solidFill>
              </a:rPr>
              <a:t>Cost of Ownership</a:t>
            </a:r>
          </a:p>
          <a:p>
            <a:r>
              <a:rPr lang="en-US" sz="2400" dirty="0">
                <a:solidFill>
                  <a:srgbClr val="232F3E"/>
                </a:solidFill>
              </a:rPr>
              <a:t>AWS Organizations</a:t>
            </a:r>
          </a:p>
          <a:p>
            <a:r>
              <a:rPr lang="en-US" sz="2400" dirty="0"/>
              <a:t>AWS Billing and Cost Management</a:t>
            </a:r>
          </a:p>
          <a:p>
            <a:r>
              <a:rPr lang="en-US" sz="2400" dirty="0"/>
              <a:t>Technical Support</a:t>
            </a:r>
          </a:p>
          <a:p>
            <a:endParaRPr lang="en-US" sz="2400" b="1" dirty="0"/>
          </a:p>
          <a:p>
            <a:pPr marL="0" indent="0">
              <a:buNone/>
            </a:pPr>
            <a:r>
              <a:rPr lang="en-US" sz="2400" b="1" dirty="0"/>
              <a:t>Activities</a:t>
            </a:r>
          </a:p>
          <a:p>
            <a:r>
              <a:rPr lang="en-US" sz="2400" dirty="0"/>
              <a:t>AWS Pricing </a:t>
            </a:r>
            <a:r>
              <a:rPr lang="en-US" sz="2400" dirty="0" smtClean="0"/>
              <a:t>Calculator</a:t>
            </a:r>
            <a:endParaRPr lang="en-US" sz="2400" dirty="0"/>
          </a:p>
        </p:txBody>
      </p:sp>
    </p:spTree>
    <p:custDataLst>
      <p:tags r:id="rId1"/>
    </p:custDataLst>
    <p:extLst>
      <p:ext uri="{BB962C8B-B14F-4D97-AF65-F5344CB8AC3E}">
        <p14:creationId xmlns:p14="http://schemas.microsoft.com/office/powerpoint/2010/main" val="41066106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D64B8E0-60AD-514D-93D6-076C58CF731E}"/>
              </a:ext>
            </a:extLst>
          </p:cNvPr>
          <p:cNvSpPr>
            <a:spLocks noGrp="1"/>
          </p:cNvSpPr>
          <p:nvPr>
            <p:ph type="subTitle" idx="1"/>
          </p:nvPr>
        </p:nvSpPr>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dirty="0"/>
              <a:t>Section 4: AWS Billing and Cost Management </a:t>
            </a:r>
          </a:p>
        </p:txBody>
      </p:sp>
    </p:spTree>
    <p:custDataLst>
      <p:tags r:id="rId1"/>
    </p:custDataLst>
    <p:extLst>
      <p:ext uri="{BB962C8B-B14F-4D97-AF65-F5344CB8AC3E}">
        <p14:creationId xmlns:p14="http://schemas.microsoft.com/office/powerpoint/2010/main" val="2046225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2734C890-BA89-442E-8723-9C7598791852}"/>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31</a:t>
            </a:fld>
            <a:endParaRPr lang="en-US" dirty="0"/>
          </a:p>
        </p:txBody>
      </p:sp>
      <p:sp>
        <p:nvSpPr>
          <p:cNvPr id="5" name="Title 4"/>
          <p:cNvSpPr>
            <a:spLocks noGrp="1"/>
          </p:cNvSpPr>
          <p:nvPr>
            <p:ph type="title"/>
          </p:nvPr>
        </p:nvSpPr>
        <p:spPr/>
        <p:txBody>
          <a:bodyPr>
            <a:noAutofit/>
          </a:bodyPr>
          <a:lstStyle/>
          <a:p>
            <a:r>
              <a:rPr lang="en-US" dirty="0"/>
              <a:t>AWS Billing Dashboard</a:t>
            </a:r>
          </a:p>
        </p:txBody>
      </p:sp>
      <p:pic>
        <p:nvPicPr>
          <p:cNvPr id="4" name="Picture 3" descr="The AWS Billing dashboard showing month-to-date spending summary and monthly-to-date spend by service.">
            <a:extLst>
              <a:ext uri="{FF2B5EF4-FFF2-40B4-BE49-F238E27FC236}">
                <a16:creationId xmlns="" xmlns:a16="http://schemas.microsoft.com/office/drawing/2014/main" id="{90D6E864-277A-D041-B6D2-402B4E567CAB}"/>
              </a:ext>
            </a:extLst>
          </p:cNvPr>
          <p:cNvPicPr>
            <a:picLocks noChangeAspect="1"/>
          </p:cNvPicPr>
          <p:nvPr/>
        </p:nvPicPr>
        <p:blipFill>
          <a:blip r:embed="rId4"/>
          <a:stretch>
            <a:fillRect/>
          </a:stretch>
        </p:blipFill>
        <p:spPr>
          <a:xfrm>
            <a:off x="903787" y="1322620"/>
            <a:ext cx="10384427" cy="5132533"/>
          </a:xfrm>
          <a:prstGeom prst="rect">
            <a:avLst/>
          </a:prstGeom>
        </p:spPr>
      </p:pic>
    </p:spTree>
    <p:custDataLst>
      <p:tags r:id="rId1"/>
    </p:custDataLst>
    <p:extLst>
      <p:ext uri="{BB962C8B-B14F-4D97-AF65-F5344CB8AC3E}">
        <p14:creationId xmlns:p14="http://schemas.microsoft.com/office/powerpoint/2010/main" val="199878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8DB8488-3DBF-46D4-8531-D813639F8CC1}"/>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32</a:t>
            </a:fld>
            <a:endParaRPr lang="en-US" dirty="0"/>
          </a:p>
        </p:txBody>
      </p:sp>
      <p:sp>
        <p:nvSpPr>
          <p:cNvPr id="5" name="Title 4"/>
          <p:cNvSpPr>
            <a:spLocks noGrp="1"/>
          </p:cNvSpPr>
          <p:nvPr>
            <p:ph type="title"/>
          </p:nvPr>
        </p:nvSpPr>
        <p:spPr/>
        <p:txBody>
          <a:bodyPr>
            <a:noAutofit/>
          </a:bodyPr>
          <a:lstStyle/>
          <a:p>
            <a:r>
              <a:rPr lang="en-US" dirty="0"/>
              <a:t>Monthly bills</a:t>
            </a:r>
          </a:p>
        </p:txBody>
      </p:sp>
      <p:pic>
        <p:nvPicPr>
          <p:cNvPr id="3" name="Picture 2" descr="Example AWS bill with AWS Marketplace and AWS Service charges.">
            <a:extLst>
              <a:ext uri="{FF2B5EF4-FFF2-40B4-BE49-F238E27FC236}">
                <a16:creationId xmlns="" xmlns:a16="http://schemas.microsoft.com/office/drawing/2014/main" id="{48FC6AE2-2B93-0148-8CBA-716CFA4120A1}"/>
              </a:ext>
            </a:extLst>
          </p:cNvPr>
          <p:cNvPicPr>
            <a:picLocks noChangeAspect="1"/>
          </p:cNvPicPr>
          <p:nvPr/>
        </p:nvPicPr>
        <p:blipFill>
          <a:blip r:embed="rId4"/>
          <a:stretch>
            <a:fillRect/>
          </a:stretch>
        </p:blipFill>
        <p:spPr>
          <a:xfrm>
            <a:off x="794510" y="1314450"/>
            <a:ext cx="10602981" cy="5143499"/>
          </a:xfrm>
          <a:prstGeom prst="rect">
            <a:avLst/>
          </a:prstGeom>
        </p:spPr>
      </p:pic>
    </p:spTree>
    <p:custDataLst>
      <p:tags r:id="rId1"/>
    </p:custDataLst>
    <p:extLst>
      <p:ext uri="{BB962C8B-B14F-4D97-AF65-F5344CB8AC3E}">
        <p14:creationId xmlns:p14="http://schemas.microsoft.com/office/powerpoint/2010/main" val="4012076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787F950A-3830-4E42-9CA5-B3B4BEC43B0B}"/>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33</a:t>
            </a:fld>
            <a:endParaRPr lang="en-US" dirty="0"/>
          </a:p>
        </p:txBody>
      </p:sp>
      <p:sp>
        <p:nvSpPr>
          <p:cNvPr id="5" name="Title 4"/>
          <p:cNvSpPr>
            <a:spLocks noGrp="1"/>
          </p:cNvSpPr>
          <p:nvPr>
            <p:ph type="title"/>
          </p:nvPr>
        </p:nvSpPr>
        <p:spPr/>
        <p:txBody>
          <a:bodyPr>
            <a:noAutofit/>
          </a:bodyPr>
          <a:lstStyle/>
          <a:p>
            <a:r>
              <a:rPr lang="en-US" dirty="0"/>
              <a:t>Cost Explorer</a:t>
            </a:r>
          </a:p>
        </p:txBody>
      </p:sp>
      <p:pic>
        <p:nvPicPr>
          <p:cNvPr id="4" name="Picture 3" descr="The AWS Billing cost explorer with a monthly view of costs per service.">
            <a:extLst>
              <a:ext uri="{FF2B5EF4-FFF2-40B4-BE49-F238E27FC236}">
                <a16:creationId xmlns="" xmlns:a16="http://schemas.microsoft.com/office/drawing/2014/main" id="{5F69D197-F3EC-0644-B23A-EF7D297D407C}"/>
              </a:ext>
            </a:extLst>
          </p:cNvPr>
          <p:cNvPicPr>
            <a:picLocks noChangeAspect="1"/>
          </p:cNvPicPr>
          <p:nvPr/>
        </p:nvPicPr>
        <p:blipFill>
          <a:blip r:embed="rId4"/>
          <a:stretch>
            <a:fillRect/>
          </a:stretch>
        </p:blipFill>
        <p:spPr>
          <a:xfrm>
            <a:off x="817956" y="1252090"/>
            <a:ext cx="11091672" cy="5149075"/>
          </a:xfrm>
          <a:prstGeom prst="rect">
            <a:avLst/>
          </a:prstGeom>
        </p:spPr>
      </p:pic>
    </p:spTree>
    <p:custDataLst>
      <p:tags r:id="rId1"/>
    </p:custDataLst>
    <p:extLst>
      <p:ext uri="{BB962C8B-B14F-4D97-AF65-F5344CB8AC3E}">
        <p14:creationId xmlns:p14="http://schemas.microsoft.com/office/powerpoint/2010/main" val="1911225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0D91359-F78C-4B88-9FC5-A80FF4A7300D}"/>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34</a:t>
            </a:fld>
            <a:endParaRPr lang="en-US" dirty="0"/>
          </a:p>
        </p:txBody>
      </p:sp>
      <p:sp>
        <p:nvSpPr>
          <p:cNvPr id="5" name="Title 4"/>
          <p:cNvSpPr>
            <a:spLocks noGrp="1"/>
          </p:cNvSpPr>
          <p:nvPr>
            <p:ph type="title"/>
          </p:nvPr>
        </p:nvSpPr>
        <p:spPr/>
        <p:txBody>
          <a:bodyPr>
            <a:noAutofit/>
          </a:bodyPr>
          <a:lstStyle/>
          <a:p>
            <a:r>
              <a:rPr lang="en-US" dirty="0"/>
              <a:t>Forecast and track </a:t>
            </a:r>
            <a:r>
              <a:rPr lang="en-US" dirty="0" smtClean="0"/>
              <a:t>costs – Amazon SNS</a:t>
            </a:r>
            <a:endParaRPr lang="en-US" dirty="0"/>
          </a:p>
        </p:txBody>
      </p:sp>
      <p:pic>
        <p:nvPicPr>
          <p:cNvPr id="3" name="Picture 2" descr="AWS Billing budgets panel. See description in the slide notes.">
            <a:extLst>
              <a:ext uri="{FF2B5EF4-FFF2-40B4-BE49-F238E27FC236}">
                <a16:creationId xmlns="" xmlns:a16="http://schemas.microsoft.com/office/drawing/2014/main" id="{4C37C2A9-793D-2E41-8A2B-18093A46449A}"/>
              </a:ext>
            </a:extLst>
          </p:cNvPr>
          <p:cNvPicPr>
            <a:picLocks noChangeAspect="1"/>
          </p:cNvPicPr>
          <p:nvPr/>
        </p:nvPicPr>
        <p:blipFill>
          <a:blip r:embed="rId4"/>
          <a:stretch>
            <a:fillRect/>
          </a:stretch>
        </p:blipFill>
        <p:spPr>
          <a:xfrm>
            <a:off x="983975" y="1413034"/>
            <a:ext cx="10616201" cy="5161373"/>
          </a:xfrm>
          <a:prstGeom prst="rect">
            <a:avLst/>
          </a:prstGeom>
        </p:spPr>
      </p:pic>
    </p:spTree>
    <p:custDataLst>
      <p:tags r:id="rId1"/>
    </p:custDataLst>
    <p:extLst>
      <p:ext uri="{BB962C8B-B14F-4D97-AF65-F5344CB8AC3E}">
        <p14:creationId xmlns:p14="http://schemas.microsoft.com/office/powerpoint/2010/main" val="318136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39EE8DE1-15F7-46EA-9EB9-D1459F7CAB36}"/>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35</a:t>
            </a:fld>
            <a:endParaRPr lang="en-US" dirty="0"/>
          </a:p>
        </p:txBody>
      </p:sp>
      <p:sp>
        <p:nvSpPr>
          <p:cNvPr id="5" name="Title 4"/>
          <p:cNvSpPr>
            <a:spLocks noGrp="1"/>
          </p:cNvSpPr>
          <p:nvPr>
            <p:ph type="title"/>
          </p:nvPr>
        </p:nvSpPr>
        <p:spPr>
          <a:xfrm>
            <a:off x="384441" y="332414"/>
            <a:ext cx="11569209" cy="581986"/>
          </a:xfrm>
        </p:spPr>
        <p:txBody>
          <a:bodyPr>
            <a:noAutofit/>
          </a:bodyPr>
          <a:lstStyle/>
          <a:p>
            <a:r>
              <a:rPr lang="en-US" dirty="0"/>
              <a:t>Cost and usage </a:t>
            </a:r>
            <a:r>
              <a:rPr lang="en-US" dirty="0" smtClean="0"/>
              <a:t>reporting </a:t>
            </a:r>
            <a:r>
              <a:rPr lang="en-US" dirty="0"/>
              <a:t>- l</a:t>
            </a:r>
            <a:r>
              <a:rPr lang="en-US" dirty="0" smtClean="0"/>
              <a:t>ists </a:t>
            </a:r>
            <a:r>
              <a:rPr lang="en-US" dirty="0"/>
              <a:t>the usage for each service category </a:t>
            </a:r>
          </a:p>
        </p:txBody>
      </p:sp>
      <p:pic>
        <p:nvPicPr>
          <p:cNvPr id="4" name="Picture 3" descr="AWS Billing Reports listing products, usage types, operations, Availability Zones, usage amounts, and line item descriptions.">
            <a:extLst>
              <a:ext uri="{FF2B5EF4-FFF2-40B4-BE49-F238E27FC236}">
                <a16:creationId xmlns="" xmlns:a16="http://schemas.microsoft.com/office/drawing/2014/main" id="{3AD61F25-323F-024E-BE8A-7765DDB44115}"/>
              </a:ext>
            </a:extLst>
          </p:cNvPr>
          <p:cNvPicPr>
            <a:picLocks noChangeAspect="1"/>
          </p:cNvPicPr>
          <p:nvPr/>
        </p:nvPicPr>
        <p:blipFill>
          <a:blip r:embed="rId4"/>
          <a:stretch>
            <a:fillRect/>
          </a:stretch>
        </p:blipFill>
        <p:spPr>
          <a:xfrm>
            <a:off x="666716" y="1425442"/>
            <a:ext cx="11381848" cy="4419548"/>
          </a:xfrm>
          <a:prstGeom prst="rect">
            <a:avLst/>
          </a:prstGeom>
        </p:spPr>
      </p:pic>
    </p:spTree>
    <p:custDataLst>
      <p:tags r:id="rId1"/>
    </p:custDataLst>
    <p:extLst>
      <p:ext uri="{BB962C8B-B14F-4D97-AF65-F5344CB8AC3E}">
        <p14:creationId xmlns:p14="http://schemas.microsoft.com/office/powerpoint/2010/main" val="687653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D64B8E0-60AD-514D-93D6-076C58CF731E}"/>
              </a:ext>
            </a:extLst>
          </p:cNvPr>
          <p:cNvSpPr>
            <a:spLocks noGrp="1"/>
          </p:cNvSpPr>
          <p:nvPr>
            <p:ph type="subTitle" idx="1"/>
          </p:nvPr>
        </p:nvSpPr>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dirty="0"/>
              <a:t>Section 5: Technical support </a:t>
            </a:r>
          </a:p>
        </p:txBody>
      </p:sp>
    </p:spTree>
    <p:custDataLst>
      <p:tags r:id="rId1"/>
    </p:custDataLst>
    <p:extLst>
      <p:ext uri="{BB962C8B-B14F-4D97-AF65-F5344CB8AC3E}">
        <p14:creationId xmlns:p14="http://schemas.microsoft.com/office/powerpoint/2010/main" val="324770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C6A32624-0F46-45C2-8FC6-87C52B4EE831}"/>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37</a:t>
            </a:fld>
            <a:endParaRPr lang="en-US" dirty="0"/>
          </a:p>
        </p:txBody>
      </p:sp>
      <p:sp>
        <p:nvSpPr>
          <p:cNvPr id="5" name="Title 4"/>
          <p:cNvSpPr>
            <a:spLocks noGrp="1"/>
          </p:cNvSpPr>
          <p:nvPr>
            <p:ph type="title"/>
          </p:nvPr>
        </p:nvSpPr>
        <p:spPr/>
        <p:txBody>
          <a:bodyPr/>
          <a:lstStyle/>
          <a:p>
            <a:r>
              <a:rPr lang="en-US" dirty="0"/>
              <a:t>AWS support (1 of 2)</a:t>
            </a:r>
          </a:p>
        </p:txBody>
      </p:sp>
      <p:sp>
        <p:nvSpPr>
          <p:cNvPr id="6" name="Content Placeholder 5"/>
          <p:cNvSpPr>
            <a:spLocks noGrp="1"/>
          </p:cNvSpPr>
          <p:nvPr>
            <p:ph sz="quarter" idx="21"/>
          </p:nvPr>
        </p:nvSpPr>
        <p:spPr/>
        <p:txBody>
          <a:bodyPr/>
          <a:lstStyle/>
          <a:p>
            <a:pPr marL="460375" indent="-460375">
              <a:spcAft>
                <a:spcPts val="600"/>
              </a:spcAft>
            </a:pPr>
            <a:r>
              <a:rPr lang="en-US" dirty="0"/>
              <a:t>Provide unique combination of tools and expertise:</a:t>
            </a:r>
          </a:p>
          <a:p>
            <a:pPr marL="922338" lvl="1" indent="-465138">
              <a:spcAft>
                <a:spcPts val="600"/>
              </a:spcAft>
            </a:pPr>
            <a:r>
              <a:rPr lang="en-US" dirty="0">
                <a:solidFill>
                  <a:srgbClr val="333399"/>
                </a:solidFill>
              </a:rPr>
              <a:t>AWS Support </a:t>
            </a:r>
          </a:p>
          <a:p>
            <a:pPr marL="922338" lvl="1" indent="-465138">
              <a:spcAft>
                <a:spcPts val="600"/>
              </a:spcAft>
            </a:pPr>
            <a:r>
              <a:rPr lang="en-US" dirty="0">
                <a:solidFill>
                  <a:srgbClr val="333399"/>
                </a:solidFill>
              </a:rPr>
              <a:t>AWS Support Plans</a:t>
            </a:r>
          </a:p>
          <a:p>
            <a:pPr marL="465138" indent="-465138">
              <a:spcAft>
                <a:spcPts val="600"/>
              </a:spcAft>
            </a:pPr>
            <a:r>
              <a:rPr lang="en-US" dirty="0"/>
              <a:t>Support is provided for:</a:t>
            </a:r>
          </a:p>
          <a:p>
            <a:pPr marL="917575" lvl="1" indent="-460375">
              <a:spcAft>
                <a:spcPts val="600"/>
              </a:spcAft>
            </a:pPr>
            <a:r>
              <a:rPr lang="en-US" dirty="0">
                <a:solidFill>
                  <a:srgbClr val="333399"/>
                </a:solidFill>
              </a:rPr>
              <a:t>Experimenting </a:t>
            </a:r>
            <a:r>
              <a:rPr lang="en-US" dirty="0"/>
              <a:t>with AWS</a:t>
            </a:r>
          </a:p>
          <a:p>
            <a:pPr marL="917575" lvl="1" indent="-460375">
              <a:spcAft>
                <a:spcPts val="600"/>
              </a:spcAft>
            </a:pPr>
            <a:r>
              <a:rPr lang="en-US" dirty="0">
                <a:solidFill>
                  <a:srgbClr val="333399"/>
                </a:solidFill>
              </a:rPr>
              <a:t>Production</a:t>
            </a:r>
            <a:r>
              <a:rPr lang="en-US" dirty="0"/>
              <a:t> use of AWS</a:t>
            </a:r>
          </a:p>
          <a:p>
            <a:pPr marL="917575" lvl="1" indent="-460375">
              <a:spcAft>
                <a:spcPts val="600"/>
              </a:spcAft>
            </a:pPr>
            <a:r>
              <a:rPr lang="en-US" dirty="0">
                <a:solidFill>
                  <a:srgbClr val="333399"/>
                </a:solidFill>
              </a:rPr>
              <a:t>Business-critical</a:t>
            </a:r>
            <a:r>
              <a:rPr lang="en-US" dirty="0"/>
              <a:t> use of AWS</a:t>
            </a:r>
          </a:p>
        </p:txBody>
      </p:sp>
      <p:pic>
        <p:nvPicPr>
          <p:cNvPr id="8" name="Picture 7">
            <a:extLs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5520" y="1463040"/>
            <a:ext cx="2057400" cy="2057400"/>
          </a:xfrm>
          <a:prstGeom prst="rect">
            <a:avLst/>
          </a:prstGeom>
        </p:spPr>
      </p:pic>
    </p:spTree>
    <p:custDataLst>
      <p:tags r:id="rId1"/>
    </p:custDataLst>
    <p:extLst>
      <p:ext uri="{BB962C8B-B14F-4D97-AF65-F5344CB8AC3E}">
        <p14:creationId xmlns:p14="http://schemas.microsoft.com/office/powerpoint/2010/main" val="1350707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99AC8605-99CA-4EB8-9ECA-1018A7C016B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38</a:t>
            </a:fld>
            <a:endParaRPr lang="en-US" dirty="0"/>
          </a:p>
        </p:txBody>
      </p:sp>
      <p:sp>
        <p:nvSpPr>
          <p:cNvPr id="5" name="Title 4"/>
          <p:cNvSpPr>
            <a:spLocks noGrp="1"/>
          </p:cNvSpPr>
          <p:nvPr>
            <p:ph type="title"/>
          </p:nvPr>
        </p:nvSpPr>
        <p:spPr/>
        <p:txBody>
          <a:bodyPr/>
          <a:lstStyle/>
          <a:p>
            <a:r>
              <a:rPr lang="en-US" dirty="0"/>
              <a:t>AWS support (2 of 2)</a:t>
            </a:r>
          </a:p>
        </p:txBody>
      </p:sp>
      <p:sp>
        <p:nvSpPr>
          <p:cNvPr id="12" name="Content Placeholder 11"/>
          <p:cNvSpPr>
            <a:spLocks noGrp="1"/>
          </p:cNvSpPr>
          <p:nvPr>
            <p:ph sz="quarter" idx="21"/>
          </p:nvPr>
        </p:nvSpPr>
        <p:spPr>
          <a:xfrm>
            <a:off x="365760" y="1527048"/>
            <a:ext cx="5504688" cy="4654296"/>
          </a:xfrm>
        </p:spPr>
        <p:txBody>
          <a:bodyPr/>
          <a:lstStyle/>
          <a:p>
            <a:r>
              <a:rPr lang="en-US" dirty="0"/>
              <a:t>Proactive guidance :</a:t>
            </a:r>
          </a:p>
          <a:p>
            <a:pPr lvl="1"/>
            <a:r>
              <a:rPr lang="en-US" dirty="0"/>
              <a:t>Technical Account Manager (TAM)</a:t>
            </a:r>
          </a:p>
          <a:p>
            <a:r>
              <a:rPr lang="en-US" dirty="0"/>
              <a:t>Best practices :</a:t>
            </a:r>
          </a:p>
          <a:p>
            <a:pPr lvl="1"/>
            <a:r>
              <a:rPr lang="en-US" dirty="0"/>
              <a:t>AWS Trusted Advisor</a:t>
            </a:r>
          </a:p>
          <a:p>
            <a:r>
              <a:rPr lang="en-US" dirty="0"/>
              <a:t>Account assistance : </a:t>
            </a:r>
          </a:p>
          <a:p>
            <a:pPr lvl="1"/>
            <a:r>
              <a:rPr lang="en-US" dirty="0"/>
              <a:t>AWS Support Concierge</a:t>
            </a:r>
          </a:p>
        </p:txBody>
      </p:sp>
      <p:pic>
        <p:nvPicPr>
          <p:cNvPr id="18" name="Content Placeholder 17">
            <a:extLst>
              <a:ext uri="{C183D7F6-B498-43B3-948B-1728B52AA6E4}">
                <adec:decorative xmlns="" xmlns:adec="http://schemas.microsoft.com/office/drawing/2017/decorative" val="1"/>
              </a:ext>
            </a:extLst>
          </p:cNvPr>
          <p:cNvPicPr>
            <a:picLocks noGrp="1" noChangeAspect="1"/>
          </p:cNvPicPr>
          <p:nvPr>
            <p:ph idx="4294967295"/>
          </p:nvPr>
        </p:nvPicPr>
        <p:blipFill>
          <a:blip r:embed="rId4"/>
          <a:stretch>
            <a:fillRect/>
          </a:stretch>
        </p:blipFill>
        <p:spPr>
          <a:xfrm>
            <a:off x="7242048" y="1524000"/>
            <a:ext cx="3522662" cy="4649788"/>
          </a:xfrm>
          <a:prstGeom prst="rect">
            <a:avLst/>
          </a:prstGeom>
        </p:spPr>
      </p:pic>
    </p:spTree>
    <p:custDataLst>
      <p:tags r:id="rId1"/>
    </p:custDataLst>
    <p:extLst>
      <p:ext uri="{BB962C8B-B14F-4D97-AF65-F5344CB8AC3E}">
        <p14:creationId xmlns:p14="http://schemas.microsoft.com/office/powerpoint/2010/main" val="524424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12619765-494A-4AC3-8707-096DCA74AF54}"/>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39</a:t>
            </a:fld>
            <a:endParaRPr lang="en-US" dirty="0"/>
          </a:p>
        </p:txBody>
      </p:sp>
      <p:sp>
        <p:nvSpPr>
          <p:cNvPr id="5" name="Title 4"/>
          <p:cNvSpPr>
            <a:spLocks noGrp="1"/>
          </p:cNvSpPr>
          <p:nvPr>
            <p:ph type="title"/>
          </p:nvPr>
        </p:nvSpPr>
        <p:spPr/>
        <p:txBody>
          <a:bodyPr>
            <a:normAutofit/>
          </a:bodyPr>
          <a:lstStyle/>
          <a:p>
            <a:r>
              <a:rPr lang="en-US" dirty="0"/>
              <a:t>Support plans</a:t>
            </a:r>
          </a:p>
        </p:txBody>
      </p:sp>
      <p:sp>
        <p:nvSpPr>
          <p:cNvPr id="6" name="Content Placeholder 5"/>
          <p:cNvSpPr>
            <a:spLocks noGrp="1"/>
          </p:cNvSpPr>
          <p:nvPr>
            <p:ph sz="quarter" idx="21"/>
          </p:nvPr>
        </p:nvSpPr>
        <p:spPr>
          <a:xfrm>
            <a:off x="365760" y="1143000"/>
            <a:ext cx="8293608" cy="4910328"/>
          </a:xfrm>
        </p:spPr>
        <p:txBody>
          <a:bodyPr>
            <a:normAutofit lnSpcReduction="10000"/>
          </a:bodyPr>
          <a:lstStyle/>
          <a:p>
            <a:pPr marL="0" indent="0">
              <a:buNone/>
            </a:pPr>
            <a:r>
              <a:rPr lang="en-US" dirty="0"/>
              <a:t>AWS Support offers four support plans:</a:t>
            </a:r>
          </a:p>
          <a:p>
            <a:pPr marL="460375" indent="-460375"/>
            <a:r>
              <a:rPr lang="en-US" b="1" dirty="0"/>
              <a:t>Basic Support</a:t>
            </a:r>
            <a:r>
              <a:rPr lang="en-US" dirty="0"/>
              <a:t> – Resource Center access, </a:t>
            </a:r>
            <a:r>
              <a:rPr lang="en-US" dirty="0">
                <a:solidFill>
                  <a:srgbClr val="333399"/>
                </a:solidFill>
              </a:rPr>
              <a:t>Service Health Dashboard</a:t>
            </a:r>
            <a:r>
              <a:rPr lang="en-US" dirty="0"/>
              <a:t>, product FAQs, discussion forums, and support for health checks </a:t>
            </a:r>
          </a:p>
          <a:p>
            <a:pPr marL="460375" indent="-460375"/>
            <a:r>
              <a:rPr lang="en-US" b="1" dirty="0"/>
              <a:t>Developer Support</a:t>
            </a:r>
            <a:r>
              <a:rPr lang="en-US" dirty="0"/>
              <a:t>: Support for early </a:t>
            </a:r>
            <a:r>
              <a:rPr lang="en-US" dirty="0">
                <a:solidFill>
                  <a:srgbClr val="333399"/>
                </a:solidFill>
              </a:rPr>
              <a:t>development</a:t>
            </a:r>
            <a:r>
              <a:rPr lang="en-US" dirty="0"/>
              <a:t> on AWS</a:t>
            </a:r>
          </a:p>
          <a:p>
            <a:pPr marL="460375" indent="-460375"/>
            <a:r>
              <a:rPr lang="en-US" b="1" dirty="0"/>
              <a:t>Business Support</a:t>
            </a:r>
            <a:r>
              <a:rPr lang="en-US" dirty="0"/>
              <a:t>: Customers that run </a:t>
            </a:r>
            <a:r>
              <a:rPr lang="en-US" dirty="0">
                <a:solidFill>
                  <a:srgbClr val="333399"/>
                </a:solidFill>
              </a:rPr>
              <a:t>production</a:t>
            </a:r>
            <a:r>
              <a:rPr lang="en-US" dirty="0"/>
              <a:t> workloads</a:t>
            </a:r>
          </a:p>
          <a:p>
            <a:pPr marL="460375" indent="-460375"/>
            <a:r>
              <a:rPr lang="en-US" b="1" dirty="0"/>
              <a:t>Enterprise Support</a:t>
            </a:r>
            <a:r>
              <a:rPr lang="en-US" dirty="0"/>
              <a:t>: Customers that run </a:t>
            </a:r>
            <a:r>
              <a:rPr lang="en-US" dirty="0">
                <a:solidFill>
                  <a:srgbClr val="333399"/>
                </a:solidFill>
              </a:rPr>
              <a:t>business and mission-critical </a:t>
            </a:r>
            <a:r>
              <a:rPr lang="en-US" dirty="0"/>
              <a:t>workloads</a:t>
            </a:r>
          </a:p>
        </p:txBody>
      </p:sp>
      <p:pic>
        <p:nvPicPr>
          <p:cNvPr id="10" name="Picture 9">
            <a:extLst>
              <a:ext uri="{FF2B5EF4-FFF2-40B4-BE49-F238E27FC236}">
                <a16:creationId xmlns="" xmlns:a16="http://schemas.microsoft.com/office/drawing/2014/main" id="{F1F83A1F-1A2E-C54F-B4B5-E9E9B07684C3}"/>
              </a:ext>
              <a:ext uri="{C183D7F6-B498-43B3-948B-1728B52AA6E4}">
                <adec:decorative xmlns=""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77" t="22637" r="8908" b="23378"/>
          <a:stretch/>
        </p:blipFill>
        <p:spPr>
          <a:xfrm>
            <a:off x="9326880" y="1463040"/>
            <a:ext cx="2788467" cy="1828800"/>
          </a:xfrm>
          <a:prstGeom prst="rect">
            <a:avLst/>
          </a:prstGeom>
        </p:spPr>
      </p:pic>
    </p:spTree>
    <p:custDataLst>
      <p:tags r:id="rId1"/>
    </p:custDataLst>
    <p:extLst>
      <p:ext uri="{BB962C8B-B14F-4D97-AF65-F5344CB8AC3E}">
        <p14:creationId xmlns:p14="http://schemas.microsoft.com/office/powerpoint/2010/main" val="4221302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F34C556-76AF-4B5D-AB2A-1E4CB202B94B}"/>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4</a:t>
            </a:fld>
            <a:endParaRPr lang="en-US" dirty="0"/>
          </a:p>
        </p:txBody>
      </p:sp>
      <p:sp>
        <p:nvSpPr>
          <p:cNvPr id="2" name="Title 1">
            <a:extLst>
              <a:ext uri="{FF2B5EF4-FFF2-40B4-BE49-F238E27FC236}">
                <a16:creationId xmlns=""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 xmlns:a16="http://schemas.microsoft.com/office/drawing/2014/main" id="{AA03B58E-9CA1-F041-8923-2FE03FDDD563}"/>
              </a:ext>
            </a:extLst>
          </p:cNvPr>
          <p:cNvSpPr>
            <a:spLocks noGrp="1"/>
          </p:cNvSpPr>
          <p:nvPr>
            <p:ph sz="quarter" idx="21"/>
          </p:nvPr>
        </p:nvSpPr>
        <p:spPr/>
        <p:txBody>
          <a:bodyPr/>
          <a:lstStyle/>
          <a:p>
            <a:pPr marL="0" indent="0">
              <a:buNone/>
            </a:pPr>
            <a:r>
              <a:rPr lang="en-US" sz="2400" dirty="0"/>
              <a:t>After completing this module, you should be able to:</a:t>
            </a:r>
          </a:p>
          <a:p>
            <a:r>
              <a:rPr lang="en-US" sz="2400" dirty="0"/>
              <a:t>Explain the </a:t>
            </a:r>
            <a:r>
              <a:rPr lang="en-US" sz="2400" dirty="0">
                <a:solidFill>
                  <a:schemeClr val="accent6"/>
                </a:solidFill>
              </a:rPr>
              <a:t>AWS pricing philosophy</a:t>
            </a:r>
          </a:p>
          <a:p>
            <a:r>
              <a:rPr lang="en-US" sz="2400" dirty="0"/>
              <a:t>Recognize </a:t>
            </a:r>
            <a:r>
              <a:rPr lang="en-US" sz="2400" dirty="0">
                <a:solidFill>
                  <a:schemeClr val="accent6"/>
                </a:solidFill>
              </a:rPr>
              <a:t>fundamental pricing characteristics</a:t>
            </a:r>
          </a:p>
          <a:p>
            <a:r>
              <a:rPr lang="en-US" sz="2400" dirty="0"/>
              <a:t>Indicate the elements of </a:t>
            </a:r>
            <a:r>
              <a:rPr lang="en-US" sz="2400" dirty="0">
                <a:solidFill>
                  <a:schemeClr val="accent6"/>
                </a:solidFill>
              </a:rPr>
              <a:t>total cost of ownership</a:t>
            </a:r>
          </a:p>
          <a:p>
            <a:r>
              <a:rPr lang="en-US" sz="2400" dirty="0"/>
              <a:t>Discuss the results of the </a:t>
            </a:r>
            <a:r>
              <a:rPr lang="en-US" sz="2400" dirty="0">
                <a:solidFill>
                  <a:schemeClr val="accent6"/>
                </a:solidFill>
              </a:rPr>
              <a:t>AWS Pricing Calculator</a:t>
            </a:r>
          </a:p>
          <a:p>
            <a:r>
              <a:rPr lang="en-US" sz="2400" dirty="0"/>
              <a:t>Identify </a:t>
            </a:r>
            <a:r>
              <a:rPr lang="en-US" sz="2400" dirty="0">
                <a:solidFill>
                  <a:schemeClr val="accent6"/>
                </a:solidFill>
              </a:rPr>
              <a:t>how to set up an organizational structure </a:t>
            </a:r>
            <a:r>
              <a:rPr lang="en-US" sz="2400" dirty="0"/>
              <a:t>that </a:t>
            </a:r>
            <a:r>
              <a:rPr lang="en-US" sz="2400" dirty="0">
                <a:solidFill>
                  <a:schemeClr val="accent6"/>
                </a:solidFill>
              </a:rPr>
              <a:t>simplifies billing </a:t>
            </a:r>
            <a:r>
              <a:rPr lang="en-US" sz="2400" dirty="0"/>
              <a:t>and </a:t>
            </a:r>
            <a:r>
              <a:rPr lang="en-US" sz="2400" dirty="0">
                <a:solidFill>
                  <a:schemeClr val="accent6"/>
                </a:solidFill>
              </a:rPr>
              <a:t>account visibility t</a:t>
            </a:r>
            <a:r>
              <a:rPr lang="en-US" sz="2400" dirty="0"/>
              <a:t>o review cost data.</a:t>
            </a:r>
          </a:p>
          <a:p>
            <a:r>
              <a:rPr lang="en-US" sz="2400" dirty="0"/>
              <a:t>Identify the functionality in the </a:t>
            </a:r>
            <a:r>
              <a:rPr lang="en-US" sz="2400" dirty="0">
                <a:solidFill>
                  <a:schemeClr val="accent6"/>
                </a:solidFill>
              </a:rPr>
              <a:t>AWS Billing Dashboard</a:t>
            </a:r>
          </a:p>
          <a:p>
            <a:r>
              <a:rPr lang="en-US" sz="2400" dirty="0" smtClean="0"/>
              <a:t>Identify </a:t>
            </a:r>
            <a:r>
              <a:rPr lang="en-US" sz="2400" dirty="0"/>
              <a:t>the various </a:t>
            </a:r>
            <a:r>
              <a:rPr lang="en-US" sz="2400" dirty="0">
                <a:solidFill>
                  <a:schemeClr val="accent6"/>
                </a:solidFill>
              </a:rPr>
              <a:t>AWS technical support plans </a:t>
            </a:r>
            <a:r>
              <a:rPr lang="en-US" sz="2400" dirty="0"/>
              <a:t>and features</a:t>
            </a:r>
          </a:p>
        </p:txBody>
      </p:sp>
    </p:spTree>
    <p:custDataLst>
      <p:tags r:id="rId1"/>
    </p:custDataLst>
    <p:extLst>
      <p:ext uri="{BB962C8B-B14F-4D97-AF65-F5344CB8AC3E}">
        <p14:creationId xmlns:p14="http://schemas.microsoft.com/office/powerpoint/2010/main" val="3962474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817EE59-C739-46B9-B7F7-BE623C01E166}"/>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40</a:t>
            </a:fld>
            <a:endParaRPr lang="en-US" dirty="0"/>
          </a:p>
        </p:txBody>
      </p:sp>
      <p:sp>
        <p:nvSpPr>
          <p:cNvPr id="2" name="Title 1"/>
          <p:cNvSpPr>
            <a:spLocks noGrp="1"/>
          </p:cNvSpPr>
          <p:nvPr>
            <p:ph type="title"/>
          </p:nvPr>
        </p:nvSpPr>
        <p:spPr/>
        <p:txBody>
          <a:bodyPr>
            <a:noAutofit/>
          </a:bodyPr>
          <a:lstStyle/>
          <a:p>
            <a:r>
              <a:rPr lang="en-US" dirty="0"/>
              <a:t>Case severity and response times                                                   </a:t>
            </a:r>
          </a:p>
        </p:txBody>
      </p:sp>
      <p:pic>
        <p:nvPicPr>
          <p:cNvPr id="6" name="Picture 5" descr="Case severity response times. See description in the slide notes.">
            <a:extLst>
              <a:ext uri="{FF2B5EF4-FFF2-40B4-BE49-F238E27FC236}">
                <a16:creationId xmlns="" xmlns:a16="http://schemas.microsoft.com/office/drawing/2014/main" id="{D95B3475-B6A4-424B-98FD-D8EFC8CD85B6}"/>
              </a:ext>
            </a:extLst>
          </p:cNvPr>
          <p:cNvPicPr>
            <a:picLocks noChangeAspect="1"/>
          </p:cNvPicPr>
          <p:nvPr/>
        </p:nvPicPr>
        <p:blipFill>
          <a:blip r:embed="rId4"/>
          <a:stretch>
            <a:fillRect/>
          </a:stretch>
        </p:blipFill>
        <p:spPr>
          <a:xfrm>
            <a:off x="734103" y="1444580"/>
            <a:ext cx="10723793" cy="3968840"/>
          </a:xfrm>
          <a:prstGeom prst="rect">
            <a:avLst/>
          </a:prstGeom>
        </p:spPr>
      </p:pic>
    </p:spTree>
    <p:custDataLst>
      <p:tags r:id="rId1"/>
    </p:custDataLst>
    <p:extLst>
      <p:ext uri="{BB962C8B-B14F-4D97-AF65-F5344CB8AC3E}">
        <p14:creationId xmlns:p14="http://schemas.microsoft.com/office/powerpoint/2010/main" val="3007851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A3440BC3-762D-4310-82DF-4E1F23D9E6A4}"/>
              </a:ext>
            </a:extLst>
          </p:cNvPr>
          <p:cNvSpPr>
            <a:spLocks noGrp="1"/>
          </p:cNvSpPr>
          <p:nvPr>
            <p:ph type="subTitle" idx="1"/>
          </p:nvPr>
        </p:nvSpPr>
        <p:spPr/>
        <p:txBody>
          <a:bodyPr/>
          <a:lstStyle/>
          <a:p>
            <a:r>
              <a:rPr lang="en-US" dirty="0"/>
              <a:t>Module 2: Cloud Economics and Billing</a:t>
            </a:r>
          </a:p>
          <a:p>
            <a:endParaRPr lang="en-US" dirty="0"/>
          </a:p>
        </p:txBody>
      </p:sp>
      <p:sp>
        <p:nvSpPr>
          <p:cNvPr id="6" name="Title 5">
            <a:extLst>
              <a:ext uri="{FF2B5EF4-FFF2-40B4-BE49-F238E27FC236}">
                <a16:creationId xmlns="" xmlns:a16="http://schemas.microsoft.com/office/drawing/2014/main" id="{BFC5ECD2-AFF4-4A2B-9E54-AC9D736C4BC9}"/>
              </a:ext>
            </a:extLst>
          </p:cNvPr>
          <p:cNvSpPr>
            <a:spLocks noGrp="1"/>
          </p:cNvSpPr>
          <p:nvPr>
            <p:ph type="title"/>
          </p:nvPr>
        </p:nvSpPr>
        <p:spPr/>
        <p:txBody>
          <a:bodyPr/>
          <a:lstStyle/>
          <a:p>
            <a:r>
              <a:rPr lang="en-US" dirty="0"/>
              <a:t>Module wrap-up</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BECEECC-6889-3C4B-ADDE-289EB9D9F6A9}"/>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42</a:t>
            </a:fld>
            <a:endParaRPr lang="en-US" dirty="0"/>
          </a:p>
        </p:txBody>
      </p:sp>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 xmlns:a16="http://schemas.microsoft.com/office/drawing/2014/main" id="{96B1D8CB-247D-9047-BFCE-7C071A34030D}"/>
              </a:ext>
            </a:extLst>
          </p:cNvPr>
          <p:cNvSpPr>
            <a:spLocks noGrp="1"/>
          </p:cNvSpPr>
          <p:nvPr>
            <p:ph sz="quarter" idx="21"/>
          </p:nvPr>
        </p:nvSpPr>
        <p:spPr/>
        <p:txBody>
          <a:bodyPr/>
          <a:lstStyle/>
          <a:p>
            <a:r>
              <a:rPr lang="en-US" dirty="0"/>
              <a:t>Explored the fundamental of AWS pricing</a:t>
            </a:r>
          </a:p>
          <a:p>
            <a:r>
              <a:rPr lang="en-US" dirty="0"/>
              <a:t>Reviewed TCO concepts </a:t>
            </a:r>
          </a:p>
          <a:p>
            <a:r>
              <a:rPr lang="en-US" dirty="0"/>
              <a:t>Reviewed an AWS Pricing Calculator estimate</a:t>
            </a:r>
          </a:p>
          <a:p>
            <a:r>
              <a:rPr lang="en-US" dirty="0"/>
              <a:t>Reviewed the Billing dashboard</a:t>
            </a:r>
          </a:p>
          <a:p>
            <a:r>
              <a:rPr lang="en-US" dirty="0"/>
              <a:t>Reviewed Technical Support options and costs</a:t>
            </a:r>
            <a:endParaRPr lang="en-US" dirty="0">
              <a:latin typeface="+mn-lt"/>
            </a:endParaRP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9E00E5D-4C10-4D1F-B6B3-0548AD6137AC}"/>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43</a:t>
            </a:fld>
            <a:endParaRPr lang="en-US" dirty="0"/>
          </a:p>
        </p:txBody>
      </p:sp>
      <p:sp>
        <p:nvSpPr>
          <p:cNvPr id="5" name="Title 4">
            <a:extLst>
              <a:ext uri="{FF2B5EF4-FFF2-40B4-BE49-F238E27FC236}">
                <a16:creationId xmlns=""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9" name="Content Placeholder 8"/>
          <p:cNvSpPr>
            <a:spLocks noGrp="1"/>
          </p:cNvSpPr>
          <p:nvPr>
            <p:ph sz="quarter" idx="21"/>
          </p:nvPr>
        </p:nvSpPr>
        <p:spPr/>
        <p:txBody>
          <a:bodyPr/>
          <a:lstStyle/>
          <a:p>
            <a:r>
              <a:rPr lang="en-US" sz="2400" dirty="0"/>
              <a:t>AWS Economics Center: </a:t>
            </a:r>
            <a:r>
              <a:rPr lang="en-US" sz="2400" dirty="0">
                <a:hlinkClick r:id="rId4"/>
              </a:rPr>
              <a:t>http://aws.amazon.com/economics/</a:t>
            </a:r>
            <a:endParaRPr lang="en-US" sz="2400" dirty="0"/>
          </a:p>
          <a:p>
            <a:r>
              <a:rPr lang="en-US" sz="2400" dirty="0"/>
              <a:t>AWS Pricing Calculator: </a:t>
            </a:r>
            <a:r>
              <a:rPr lang="en-US" sz="2400" dirty="0">
                <a:hlinkClick r:id="rId5"/>
              </a:rPr>
              <a:t>https://calculator.aws/#/</a:t>
            </a:r>
            <a:r>
              <a:rPr lang="en-US" sz="2400" dirty="0"/>
              <a:t> </a:t>
            </a:r>
          </a:p>
          <a:p>
            <a:r>
              <a:rPr lang="en-US" sz="2400" dirty="0"/>
              <a:t>Case studies and research: </a:t>
            </a:r>
            <a:r>
              <a:rPr lang="en-US" sz="2400" dirty="0">
                <a:hlinkClick r:id="rId4"/>
              </a:rPr>
              <a:t>http://aws.amazon.com/economics/</a:t>
            </a:r>
            <a:endParaRPr lang="en-US" sz="2400" dirty="0"/>
          </a:p>
          <a:p>
            <a:r>
              <a:rPr lang="en-US" sz="2400" dirty="0"/>
              <a:t>Additional pricing exercises: </a:t>
            </a:r>
            <a:r>
              <a:rPr lang="en-US" sz="2400" dirty="0">
                <a:hlinkClick r:id="rId6"/>
              </a:rPr>
              <a:t>https://dx1572sre29wk.cloudfront.net/cost/</a:t>
            </a:r>
            <a:endParaRPr lang="en-US" sz="2400" dirty="0"/>
          </a:p>
        </p:txBody>
      </p:sp>
    </p:spTree>
    <p:custDataLst>
      <p:tags r:id="rId1"/>
    </p:custDataLst>
    <p:extLst>
      <p:ext uri="{BB962C8B-B14F-4D97-AF65-F5344CB8AC3E}">
        <p14:creationId xmlns:p14="http://schemas.microsoft.com/office/powerpoint/2010/main" val="2438345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44</a:t>
            </a:fld>
            <a:endParaRPr lang="en-US"/>
          </a:p>
        </p:txBody>
      </p:sp>
      <p:sp>
        <p:nvSpPr>
          <p:cNvPr id="2" name="Title 1">
            <a:extLst>
              <a:ext uri="{FF2B5EF4-FFF2-40B4-BE49-F238E27FC236}">
                <a16:creationId xmlns="" xmlns:a16="http://schemas.microsoft.com/office/drawing/2014/main"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2464922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D64B8E0-60AD-514D-93D6-076C58CF731E}"/>
              </a:ext>
            </a:extLst>
          </p:cNvPr>
          <p:cNvSpPr>
            <a:spLocks noGrp="1"/>
          </p:cNvSpPr>
          <p:nvPr>
            <p:ph type="subTitle" idx="1"/>
          </p:nvPr>
        </p:nvSpPr>
        <p:spPr/>
        <p:txBody>
          <a:bodyPr>
            <a:normAutofit/>
          </a:bodyPr>
          <a:lstStyle/>
          <a:p>
            <a:r>
              <a:rPr lang="en-US" dirty="0"/>
              <a:t>Module 2: Cloud Economics and Billing</a:t>
            </a:r>
          </a:p>
        </p:txBody>
      </p:sp>
      <p:sp>
        <p:nvSpPr>
          <p:cNvPr id="2" name="Title 1"/>
          <p:cNvSpPr>
            <a:spLocks noGrp="1"/>
          </p:cNvSpPr>
          <p:nvPr>
            <p:ph type="title"/>
          </p:nvPr>
        </p:nvSpPr>
        <p:spPr/>
        <p:txBody>
          <a:bodyPr>
            <a:noAutofit/>
          </a:bodyPr>
          <a:lstStyle/>
          <a:p>
            <a:r>
              <a:rPr lang="en-US" dirty="0"/>
              <a:t>Section 1: Fundamentals of pricing</a:t>
            </a:r>
          </a:p>
        </p:txBody>
      </p:sp>
    </p:spTree>
    <p:custDataLst>
      <p:tags r:id="rId1"/>
    </p:custDataLst>
    <p:extLst>
      <p:ext uri="{BB962C8B-B14F-4D97-AF65-F5344CB8AC3E}">
        <p14:creationId xmlns:p14="http://schemas.microsoft.com/office/powerpoint/2010/main" val="1605421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51FFB82-4FB0-4DDF-BD28-7DD40EE92E8A}"/>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a:t>
            </a:fld>
            <a:endParaRPr lang="en-US" dirty="0"/>
          </a:p>
        </p:txBody>
      </p:sp>
      <p:sp>
        <p:nvSpPr>
          <p:cNvPr id="4" name="Title 1"/>
          <p:cNvSpPr>
            <a:spLocks noGrp="1"/>
          </p:cNvSpPr>
          <p:nvPr>
            <p:ph type="title"/>
          </p:nvPr>
        </p:nvSpPr>
        <p:spPr/>
        <p:txBody>
          <a:bodyPr/>
          <a:lstStyle/>
          <a:p>
            <a:r>
              <a:rPr lang="en-US" dirty="0"/>
              <a:t>AWS pricing model</a:t>
            </a:r>
          </a:p>
        </p:txBody>
      </p:sp>
      <p:sp>
        <p:nvSpPr>
          <p:cNvPr id="5" name="Content Placeholder 2"/>
          <p:cNvSpPr>
            <a:spLocks noGrp="1"/>
          </p:cNvSpPr>
          <p:nvPr>
            <p:ph sz="quarter" idx="21"/>
          </p:nvPr>
        </p:nvSpPr>
        <p:spPr/>
        <p:txBody>
          <a:bodyPr>
            <a:normAutofit/>
          </a:bodyPr>
          <a:lstStyle/>
          <a:p>
            <a:pPr marL="0" indent="0" algn="ctr">
              <a:buNone/>
            </a:pPr>
            <a:r>
              <a:rPr lang="en-US" sz="3200" dirty="0"/>
              <a:t>Three fundamental drivers of cost with AWS</a:t>
            </a:r>
          </a:p>
          <a:p>
            <a:pPr marL="0" indent="0">
              <a:buNone/>
            </a:pPr>
            <a:endParaRPr lang="en-US" sz="3200" dirty="0"/>
          </a:p>
        </p:txBody>
      </p:sp>
      <p:sp>
        <p:nvSpPr>
          <p:cNvPr id="12" name="Rounded Rectangle 3">
            <a:extLst>
              <a:ext uri="{FF2B5EF4-FFF2-40B4-BE49-F238E27FC236}">
                <a16:creationId xmlns="" xmlns:a16="http://schemas.microsoft.com/office/drawing/2014/main" id="{6186DDE2-BF9E-41A8-A508-8590E434F71E}"/>
              </a:ext>
              <a:ext uri="{C183D7F6-B498-43B3-948B-1728B52AA6E4}">
                <adec:decorative xmlns="" xmlns:adec="http://schemas.microsoft.com/office/drawing/2017/decorative" val="1"/>
              </a:ext>
            </a:extLst>
          </p:cNvPr>
          <p:cNvSpPr/>
          <p:nvPr/>
        </p:nvSpPr>
        <p:spPr bwMode="auto">
          <a:xfrm>
            <a:off x="331061" y="2300242"/>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4" name="Rounded Rectangle 5">
            <a:extLst>
              <a:ext uri="{FF2B5EF4-FFF2-40B4-BE49-F238E27FC236}">
                <a16:creationId xmlns="" xmlns:a16="http://schemas.microsoft.com/office/drawing/2014/main" id="{B1DC8492-2312-4D68-8900-C2E4AE78A56E}"/>
              </a:ext>
              <a:ext uri="{C183D7F6-B498-43B3-948B-1728B52AA6E4}">
                <adec:decorative xmlns="" xmlns:adec="http://schemas.microsoft.com/office/drawing/2017/decorative" val="1"/>
              </a:ext>
            </a:extLst>
          </p:cNvPr>
          <p:cNvSpPr/>
          <p:nvPr/>
        </p:nvSpPr>
        <p:spPr bwMode="auto">
          <a:xfrm>
            <a:off x="4261590" y="2303008"/>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3" name="Rounded Rectangle 4">
            <a:extLst>
              <a:ext uri="{FF2B5EF4-FFF2-40B4-BE49-F238E27FC236}">
                <a16:creationId xmlns="" xmlns:a16="http://schemas.microsoft.com/office/drawing/2014/main" id="{CB87D253-3BA4-4FAB-85E6-D7B48BF8C52E}"/>
              </a:ext>
              <a:ext uri="{C183D7F6-B498-43B3-948B-1728B52AA6E4}">
                <adec:decorative xmlns="" xmlns:adec="http://schemas.microsoft.com/office/drawing/2017/decorative" val="1"/>
              </a:ext>
            </a:extLst>
          </p:cNvPr>
          <p:cNvSpPr/>
          <p:nvPr/>
        </p:nvSpPr>
        <p:spPr bwMode="auto">
          <a:xfrm>
            <a:off x="8192119" y="2303008"/>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2400" dirty="0">
              <a:solidFill>
                <a:schemeClr val="tx1"/>
              </a:solidFill>
              <a:ea typeface="Segoe UI" pitchFamily="34" charset="0"/>
              <a:cs typeface="Segoe UI" pitchFamily="34" charset="0"/>
            </a:endParaRPr>
          </a:p>
        </p:txBody>
      </p:sp>
      <p:sp>
        <p:nvSpPr>
          <p:cNvPr id="15" name="TextBox 14">
            <a:extLst>
              <a:ext uri="{FF2B5EF4-FFF2-40B4-BE49-F238E27FC236}">
                <a16:creationId xmlns="" xmlns:a16="http://schemas.microsoft.com/office/drawing/2014/main" id="{CFC3F2B5-AD5D-4AFD-A2AC-DF4F1AE9B1A0}"/>
              </a:ext>
            </a:extLst>
          </p:cNvPr>
          <p:cNvSpPr txBox="1"/>
          <p:nvPr/>
        </p:nvSpPr>
        <p:spPr>
          <a:xfrm>
            <a:off x="1269937" y="2506173"/>
            <a:ext cx="1703030"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rgbClr val="C00000"/>
                </a:solidFill>
              </a:rPr>
              <a:t>Compute</a:t>
            </a:r>
          </a:p>
        </p:txBody>
      </p:sp>
      <p:sp>
        <p:nvSpPr>
          <p:cNvPr id="18" name="Content Placeholder 2">
            <a:extLst>
              <a:ext uri="{FF2B5EF4-FFF2-40B4-BE49-F238E27FC236}">
                <a16:creationId xmlns="" xmlns:a16="http://schemas.microsoft.com/office/drawing/2014/main" id="{6A0F735E-090E-437A-9312-8194E87A598C}"/>
              </a:ext>
            </a:extLst>
          </p:cNvPr>
          <p:cNvSpPr txBox="1">
            <a:spLocks/>
          </p:cNvSpPr>
          <p:nvPr/>
        </p:nvSpPr>
        <p:spPr>
          <a:xfrm>
            <a:off x="331061" y="3046557"/>
            <a:ext cx="3762541" cy="2000548"/>
          </a:xfrm>
          <a:prstGeom prst="rect">
            <a:avLst/>
          </a:prstGeom>
        </p:spPr>
        <p:txBody>
          <a:bodyPr vert="horz" wrap="square" lIns="182880" tIns="146304" rIns="182880" bIns="146304" rtlCol="0">
            <a:spAutoFit/>
          </a:bodyPr>
          <a:lstStyle>
            <a:defPPr>
              <a:defRPr lang="en-US"/>
            </a:defPPr>
            <a:lvl1pPr marL="290513" marR="0" indent="-290513" defTabSz="914362" fontAlgn="auto">
              <a:lnSpc>
                <a:spcPct val="90000"/>
              </a:lnSpc>
              <a:spcBef>
                <a:spcPts val="0"/>
              </a:spcBef>
              <a:spcAft>
                <a:spcPts val="1200"/>
              </a:spcAft>
              <a:buClrTx/>
              <a:buSzPct val="90000"/>
              <a:buFont typeface="Arial" pitchFamily="34" charset="0"/>
              <a:buChar char="•"/>
              <a:tabLst/>
              <a:defRPr sz="2000" b="0" spc="0" baseline="0">
                <a:latin typeface="Amazon Ember" panose="020B0603020204020204" pitchFamily="34" charset="0"/>
                <a:ea typeface="Amazon Ember" panose="020B0603020204020204" pitchFamily="34" charset="0"/>
                <a:cs typeface="Amazon Ember" panose="020B0603020204020204" pitchFamily="34" charset="0"/>
              </a:defRPr>
            </a:lvl1pPr>
            <a:lvl2pPr marL="290513" marR="0" lvl="1" indent="-290513" defTabSz="914362" fontAlgn="auto">
              <a:lnSpc>
                <a:spcPct val="90000"/>
              </a:lnSpc>
              <a:spcBef>
                <a:spcPts val="0"/>
              </a:spcBef>
              <a:spcAft>
                <a:spcPts val="120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Charged per hour/second*</a:t>
            </a:r>
          </a:p>
          <a:p>
            <a:r>
              <a:rPr lang="en-US" dirty="0"/>
              <a:t>Varies by instance type</a:t>
            </a:r>
            <a:br>
              <a:rPr lang="en-US" dirty="0"/>
            </a:br>
            <a:r>
              <a:rPr lang="en-US" dirty="0"/>
              <a:t/>
            </a:r>
            <a:br>
              <a:rPr lang="en-US" dirty="0"/>
            </a:br>
            <a:r>
              <a:rPr lang="en-US" dirty="0"/>
              <a:t/>
            </a:r>
            <a:br>
              <a:rPr lang="en-US" dirty="0"/>
            </a:br>
            <a:r>
              <a:rPr lang="en-US" sz="1600" dirty="0"/>
              <a:t/>
            </a:r>
            <a:br>
              <a:rPr lang="en-US" sz="1600" dirty="0"/>
            </a:br>
            <a:r>
              <a:rPr lang="en-US" sz="1600" dirty="0"/>
              <a:t>*Linux only</a:t>
            </a:r>
          </a:p>
        </p:txBody>
      </p:sp>
      <p:sp>
        <p:nvSpPr>
          <p:cNvPr id="16" name="TextBox 15">
            <a:extLst>
              <a:ext uri="{FF2B5EF4-FFF2-40B4-BE49-F238E27FC236}">
                <a16:creationId xmlns="" xmlns:a16="http://schemas.microsoft.com/office/drawing/2014/main" id="{84976DA3-F6BC-45EB-8BDB-9C597B66327B}"/>
              </a:ext>
            </a:extLst>
          </p:cNvPr>
          <p:cNvSpPr txBox="1"/>
          <p:nvPr/>
        </p:nvSpPr>
        <p:spPr>
          <a:xfrm>
            <a:off x="5294240" y="2506173"/>
            <a:ext cx="1515479"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rgbClr val="C00000"/>
                </a:solidFill>
              </a:rPr>
              <a:t>Storage</a:t>
            </a:r>
          </a:p>
        </p:txBody>
      </p:sp>
      <p:sp>
        <p:nvSpPr>
          <p:cNvPr id="19" name="Content Placeholder 2">
            <a:extLst>
              <a:ext uri="{FF2B5EF4-FFF2-40B4-BE49-F238E27FC236}">
                <a16:creationId xmlns="" xmlns:a16="http://schemas.microsoft.com/office/drawing/2014/main" id="{6317CAA8-FF47-4E23-8932-D3215409A39D}"/>
              </a:ext>
            </a:extLst>
          </p:cNvPr>
          <p:cNvSpPr txBox="1">
            <a:spLocks/>
          </p:cNvSpPr>
          <p:nvPr/>
        </p:nvSpPr>
        <p:spPr>
          <a:xfrm>
            <a:off x="4227023" y="3046557"/>
            <a:ext cx="3702753" cy="572464"/>
          </a:xfrm>
          <a:prstGeom prst="rect">
            <a:avLst/>
          </a:prstGeom>
        </p:spPr>
        <p:txBody>
          <a:bodyPr vert="horz" wrap="square" lIns="182880" tIns="146304" rIns="182880" bIns="146304"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buFont typeface="Arial" panose="020B0604020202020204" pitchFamily="34" charset="0"/>
              <a:buChar char="•"/>
            </a:pPr>
            <a:r>
              <a:rPr lang="en-US" sz="2000" dirty="0"/>
              <a:t>Charged typically per GB</a:t>
            </a:r>
          </a:p>
        </p:txBody>
      </p:sp>
      <p:sp>
        <p:nvSpPr>
          <p:cNvPr id="17" name="TextBox 16">
            <a:extLst>
              <a:ext uri="{FF2B5EF4-FFF2-40B4-BE49-F238E27FC236}">
                <a16:creationId xmlns="" xmlns:a16="http://schemas.microsoft.com/office/drawing/2014/main" id="{1F7673F4-EDA4-4CD1-A103-2B44B4332D2B}"/>
              </a:ext>
            </a:extLst>
          </p:cNvPr>
          <p:cNvSpPr txBox="1"/>
          <p:nvPr/>
        </p:nvSpPr>
        <p:spPr>
          <a:xfrm>
            <a:off x="8843256" y="2506173"/>
            <a:ext cx="2278509"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rgbClr val="C00000"/>
                </a:solidFill>
              </a:rPr>
              <a:t>Data transfer</a:t>
            </a:r>
          </a:p>
        </p:txBody>
      </p:sp>
      <p:sp>
        <p:nvSpPr>
          <p:cNvPr id="20" name="Content Placeholder 2">
            <a:extLst>
              <a:ext uri="{FF2B5EF4-FFF2-40B4-BE49-F238E27FC236}">
                <a16:creationId xmlns="" xmlns:a16="http://schemas.microsoft.com/office/drawing/2014/main" id="{1AEFBC19-A6BE-49AC-BDCA-A86BBEDB08A9}"/>
              </a:ext>
            </a:extLst>
          </p:cNvPr>
          <p:cNvSpPr txBox="1">
            <a:spLocks/>
          </p:cNvSpPr>
          <p:nvPr/>
        </p:nvSpPr>
        <p:spPr>
          <a:xfrm>
            <a:off x="8192119" y="3046557"/>
            <a:ext cx="3714202" cy="1988237"/>
          </a:xfrm>
          <a:prstGeom prst="rect">
            <a:avLst/>
          </a:prstGeom>
        </p:spPr>
        <p:txBody>
          <a:bodyPr vert="horz" wrap="square" lIns="182880" tIns="146304" rIns="182880" bIns="146304"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0"/>
              </a:spcBef>
              <a:spcAft>
                <a:spcPts val="1200"/>
              </a:spcAft>
              <a:buFont typeface="Arial" pitchFamily="34" charset="0"/>
              <a:buChar char="•"/>
            </a:pPr>
            <a:r>
              <a:rPr lang="en-US" sz="2000" dirty="0"/>
              <a:t>Outbound is aggregated and charged</a:t>
            </a:r>
          </a:p>
          <a:p>
            <a:pPr marL="290513" indent="-290513">
              <a:spcBef>
                <a:spcPts val="0"/>
              </a:spcBef>
              <a:spcAft>
                <a:spcPts val="1200"/>
              </a:spcAft>
              <a:buFont typeface="Arial" pitchFamily="34" charset="0"/>
              <a:buChar char="•"/>
            </a:pPr>
            <a:r>
              <a:rPr lang="en-US" sz="2000" dirty="0"/>
              <a:t>Inbound has no charge (with some exceptions)</a:t>
            </a:r>
          </a:p>
          <a:p>
            <a:pPr marL="290513" indent="-290513">
              <a:spcBef>
                <a:spcPts val="0"/>
              </a:spcBef>
              <a:spcAft>
                <a:spcPts val="1200"/>
              </a:spcAft>
              <a:buFont typeface="Arial" pitchFamily="34" charset="0"/>
              <a:buChar char="•"/>
            </a:pPr>
            <a:r>
              <a:rPr lang="en-US" sz="2000" dirty="0"/>
              <a:t>Charged typically per GB</a:t>
            </a:r>
          </a:p>
        </p:txBody>
      </p:sp>
    </p:spTree>
    <p:custDataLst>
      <p:tags r:id="rId1"/>
    </p:custDataLst>
    <p:extLst>
      <p:ext uri="{BB962C8B-B14F-4D97-AF65-F5344CB8AC3E}">
        <p14:creationId xmlns:p14="http://schemas.microsoft.com/office/powerpoint/2010/main" val="2293702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DF2CA6E-F3D3-F5E3-ECDE-4DA807F73095}"/>
              </a:ext>
            </a:extLst>
          </p:cNvPr>
          <p:cNvSpPr>
            <a:spLocks noGrp="1"/>
          </p:cNvSpPr>
          <p:nvPr>
            <p:ph type="sldNum" sz="quarter" idx="20"/>
          </p:nvPr>
        </p:nvSpPr>
        <p:spPr/>
        <p:txBody>
          <a:bodyPr/>
          <a:lstStyle/>
          <a:p>
            <a:fld id="{930176A1-BCF0-4712-97A6-6B495F55390B}" type="slidenum">
              <a:rPr lang="en-US" smtClean="0"/>
              <a:pPr/>
              <a:t>7</a:t>
            </a:fld>
            <a:endParaRPr lang="en-US"/>
          </a:p>
        </p:txBody>
      </p:sp>
      <p:sp>
        <p:nvSpPr>
          <p:cNvPr id="2" name="Title 1"/>
          <p:cNvSpPr>
            <a:spLocks noGrp="1"/>
          </p:cNvSpPr>
          <p:nvPr>
            <p:ph type="title"/>
          </p:nvPr>
        </p:nvSpPr>
        <p:spPr/>
        <p:txBody>
          <a:bodyPr/>
          <a:lstStyle/>
          <a:p>
            <a:r>
              <a:rPr lang="en-US" dirty="0"/>
              <a:t>How do you pay for AWS?</a:t>
            </a:r>
          </a:p>
        </p:txBody>
      </p:sp>
      <p:grpSp>
        <p:nvGrpSpPr>
          <p:cNvPr id="10" name="Group 9">
            <a:extLst>
              <a:ext uri="{FF2B5EF4-FFF2-40B4-BE49-F238E27FC236}">
                <a16:creationId xmlns="" xmlns:a16="http://schemas.microsoft.com/office/drawing/2014/main" id="{36D0FACA-8E6E-823C-3A24-A26D2979F659}"/>
              </a:ext>
              <a:ext uri="{C183D7F6-B498-43B3-948B-1728B52AA6E4}">
                <adec:decorative xmlns="" xmlns:adec="http://schemas.microsoft.com/office/drawing/2017/decorative" val="1"/>
              </a:ext>
            </a:extLst>
          </p:cNvPr>
          <p:cNvGrpSpPr/>
          <p:nvPr/>
        </p:nvGrpSpPr>
        <p:grpSpPr>
          <a:xfrm>
            <a:off x="317277" y="2006965"/>
            <a:ext cx="11441839" cy="3604426"/>
            <a:chOff x="317277" y="2006965"/>
            <a:chExt cx="11441839" cy="3604426"/>
          </a:xfrm>
        </p:grpSpPr>
        <p:sp>
          <p:nvSpPr>
            <p:cNvPr id="15" name="Rounded Rectangle 14">
              <a:extLst>
                <a:ext uri="{C183D7F6-B498-43B3-948B-1728B52AA6E4}">
                  <adec:decorative xmlns="" xmlns:adec="http://schemas.microsoft.com/office/drawing/2017/decorative" val="1"/>
                </a:ext>
              </a:extLst>
            </p:cNvPr>
            <p:cNvSpPr/>
            <p:nvPr/>
          </p:nvSpPr>
          <p:spPr bwMode="auto">
            <a:xfrm>
              <a:off x="317277" y="2006965"/>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4" name="Picture 2" descr="pricing_pay-as-you-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79" y="2585130"/>
              <a:ext cx="2619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C183D7F6-B498-43B3-948B-1728B52AA6E4}">
                  <adec:decorative xmlns="" xmlns:adec="http://schemas.microsoft.com/office/drawing/2017/decorative" val="1"/>
                </a:ext>
              </a:extLst>
            </p:cNvPr>
            <p:cNvSpPr/>
            <p:nvPr/>
          </p:nvSpPr>
          <p:spPr bwMode="auto">
            <a:xfrm>
              <a:off x="4247806" y="2009731"/>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6" name="Picture 4" descr="pricing_reserved-instances-chan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8507" y="2585130"/>
              <a:ext cx="2619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C183D7F6-B498-43B3-948B-1728B52AA6E4}">
                  <adec:decorative xmlns="" xmlns:adec="http://schemas.microsoft.com/office/drawing/2017/decorative" val="1"/>
                </a:ext>
              </a:extLst>
            </p:cNvPr>
            <p:cNvSpPr/>
            <p:nvPr/>
          </p:nvSpPr>
          <p:spPr bwMode="auto">
            <a:xfrm>
              <a:off x="8178335" y="2009731"/>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8" name="Picture 6" descr="pricing_pay-less-by-using-m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9039" y="2753891"/>
              <a:ext cx="2619375"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descr="Pay for what you use."/>
          <p:cNvSpPr txBox="1"/>
          <p:nvPr/>
        </p:nvSpPr>
        <p:spPr>
          <a:xfrm>
            <a:off x="586099" y="2212896"/>
            <a:ext cx="3043141" cy="600164"/>
          </a:xfrm>
          <a:prstGeom prst="rect">
            <a:avLst/>
          </a:prstGeom>
          <a:noFill/>
        </p:spPr>
        <p:txBody>
          <a:bodyPr wrap="none" lIns="182880" tIns="146304" rIns="182880" bIns="146304" rtlCol="0">
            <a:spAutoFit/>
          </a:bodyPr>
          <a:lstStyle/>
          <a:p>
            <a:pPr algn="ctr">
              <a:lnSpc>
                <a:spcPct val="90000"/>
              </a:lnSpc>
              <a:spcAft>
                <a:spcPts val="1800"/>
              </a:spcAft>
            </a:pPr>
            <a:r>
              <a:rPr lang="en-US" sz="2200" dirty="0">
                <a:gradFill>
                  <a:gsLst>
                    <a:gs pos="2917">
                      <a:schemeClr val="tx1"/>
                    </a:gs>
                    <a:gs pos="30000">
                      <a:schemeClr val="tx1"/>
                    </a:gs>
                  </a:gsLst>
                  <a:lin ang="5400000" scaled="0"/>
                </a:gradFill>
              </a:rPr>
              <a:t>Pay for what you use</a:t>
            </a:r>
          </a:p>
        </p:txBody>
      </p:sp>
      <p:sp>
        <p:nvSpPr>
          <p:cNvPr id="5" name="TextBox 4" descr="Pay less when you reserve."/>
          <p:cNvSpPr txBox="1"/>
          <p:nvPr/>
        </p:nvSpPr>
        <p:spPr>
          <a:xfrm>
            <a:off x="4192820" y="2212896"/>
            <a:ext cx="3690755" cy="600164"/>
          </a:xfrm>
          <a:prstGeom prst="rect">
            <a:avLst/>
          </a:prstGeom>
          <a:noFill/>
        </p:spPr>
        <p:txBody>
          <a:bodyPr wrap="none" lIns="182880" tIns="146304" rIns="182880" bIns="146304" rtlCol="0">
            <a:spAutoFit/>
          </a:bodyPr>
          <a:lstStyle/>
          <a:p>
            <a:pPr algn="ctr">
              <a:lnSpc>
                <a:spcPct val="90000"/>
              </a:lnSpc>
              <a:spcAft>
                <a:spcPts val="1800"/>
              </a:spcAft>
            </a:pPr>
            <a:r>
              <a:rPr lang="en-US" sz="2200" dirty="0">
                <a:gradFill>
                  <a:gsLst>
                    <a:gs pos="2917">
                      <a:schemeClr val="tx1"/>
                    </a:gs>
                    <a:gs pos="30000">
                      <a:schemeClr val="tx1"/>
                    </a:gs>
                  </a:gsLst>
                  <a:lin ang="5400000" scaled="0"/>
                </a:gradFill>
              </a:rPr>
              <a:t>Pay less when you reserve</a:t>
            </a:r>
          </a:p>
        </p:txBody>
      </p:sp>
      <p:sp>
        <p:nvSpPr>
          <p:cNvPr id="9" name="TextBox 8" descr="Pay less when you use more and as AWS grows."/>
          <p:cNvSpPr txBox="1"/>
          <p:nvPr/>
        </p:nvSpPr>
        <p:spPr>
          <a:xfrm>
            <a:off x="8309287" y="2212896"/>
            <a:ext cx="3273113" cy="1209562"/>
          </a:xfrm>
          <a:prstGeom prst="rect">
            <a:avLst/>
          </a:prstGeom>
          <a:noFill/>
        </p:spPr>
        <p:txBody>
          <a:bodyPr wrap="square" lIns="182880" tIns="146304" rIns="182880" bIns="146304" rtlCol="0">
            <a:spAutoFit/>
          </a:bodyPr>
          <a:lstStyle/>
          <a:p>
            <a:pPr algn="ctr">
              <a:lnSpc>
                <a:spcPct val="90000"/>
              </a:lnSpc>
              <a:spcAft>
                <a:spcPts val="1800"/>
              </a:spcAft>
            </a:pPr>
            <a:r>
              <a:rPr lang="en-US" sz="2200" dirty="0">
                <a:gradFill>
                  <a:gsLst>
                    <a:gs pos="2917">
                      <a:schemeClr val="tx1"/>
                    </a:gs>
                    <a:gs pos="30000">
                      <a:schemeClr val="tx1"/>
                    </a:gs>
                  </a:gsLst>
                  <a:lin ang="5400000" scaled="0"/>
                </a:gradFill>
              </a:rPr>
              <a:t>Pay less when you use more and as AWS grows</a:t>
            </a:r>
          </a:p>
        </p:txBody>
      </p:sp>
    </p:spTree>
    <p:custDataLst>
      <p:tags r:id="rId1"/>
    </p:custDataLst>
    <p:extLst>
      <p:ext uri="{BB962C8B-B14F-4D97-AF65-F5344CB8AC3E}">
        <p14:creationId xmlns:p14="http://schemas.microsoft.com/office/powerpoint/2010/main" val="4176542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8263FE9-41C4-4D2F-87AC-0155163EC181}"/>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dirty="0"/>
          </a:p>
        </p:txBody>
      </p:sp>
      <p:sp>
        <p:nvSpPr>
          <p:cNvPr id="2" name="Title 1"/>
          <p:cNvSpPr>
            <a:spLocks noGrp="1"/>
          </p:cNvSpPr>
          <p:nvPr>
            <p:ph type="title"/>
          </p:nvPr>
        </p:nvSpPr>
        <p:spPr/>
        <p:txBody>
          <a:bodyPr/>
          <a:lstStyle/>
          <a:p>
            <a:r>
              <a:rPr lang="en-US" dirty="0"/>
              <a:t>Pay for what you use</a:t>
            </a:r>
          </a:p>
        </p:txBody>
      </p:sp>
      <p:sp>
        <p:nvSpPr>
          <p:cNvPr id="18" name="Rectangle 17">
            <a:extLst>
              <a:ext uri="{FF2B5EF4-FFF2-40B4-BE49-F238E27FC236}">
                <a16:creationId xmlns="" xmlns:a16="http://schemas.microsoft.com/office/drawing/2014/main" id="{D9683434-E8CD-44CA-9BF1-0FD8519FD87E}"/>
              </a:ext>
            </a:extLst>
          </p:cNvPr>
          <p:cNvSpPr/>
          <p:nvPr/>
        </p:nvSpPr>
        <p:spPr>
          <a:xfrm>
            <a:off x="1639848" y="1195585"/>
            <a:ext cx="9267057" cy="954107"/>
          </a:xfrm>
          <a:prstGeom prst="rect">
            <a:avLst/>
          </a:prstGeom>
        </p:spPr>
        <p:txBody>
          <a:bodyPr wrap="square">
            <a:spAutoFit/>
          </a:bodyPr>
          <a:lstStyle/>
          <a:p>
            <a:pPr algn="ctr"/>
            <a:r>
              <a:rPr lang="en-US" sz="2800" dirty="0"/>
              <a:t>Pay only for the services that you consume, with no large upfront expenses.</a:t>
            </a:r>
          </a:p>
        </p:txBody>
      </p:sp>
      <p:grpSp>
        <p:nvGrpSpPr>
          <p:cNvPr id="6" name="Group 5" descr="Summary of on premises and AWS costs. On-premises costs show an increase in cost with usage. AWS costs show an increase for service, then a decrease.">
            <a:extLst>
              <a:ext uri="{FF2B5EF4-FFF2-40B4-BE49-F238E27FC236}">
                <a16:creationId xmlns="" xmlns:a16="http://schemas.microsoft.com/office/drawing/2014/main" id="{435101BA-A775-48D4-987C-BE3166D8882B}"/>
              </a:ext>
            </a:extLst>
          </p:cNvPr>
          <p:cNvGrpSpPr/>
          <p:nvPr/>
        </p:nvGrpSpPr>
        <p:grpSpPr>
          <a:xfrm>
            <a:off x="769033" y="2200921"/>
            <a:ext cx="10497927" cy="3397697"/>
            <a:chOff x="769033" y="2200921"/>
            <a:chExt cx="10497927" cy="3397697"/>
          </a:xfrm>
        </p:grpSpPr>
        <p:sp>
          <p:nvSpPr>
            <p:cNvPr id="8" name="Rounded Rectangle 14">
              <a:extLst>
                <a:ext uri="{FF2B5EF4-FFF2-40B4-BE49-F238E27FC236}">
                  <a16:creationId xmlns="" xmlns:a16="http://schemas.microsoft.com/office/drawing/2014/main" id="{464993B5-55E7-4036-BC60-2E9DB295538B}"/>
                </a:ext>
                <a:ext uri="{C183D7F6-B498-43B3-948B-1728B52AA6E4}">
                  <adec:decorative xmlns="" xmlns:adec="http://schemas.microsoft.com/office/drawing/2017/decorative" val="1"/>
                </a:ext>
              </a:extLst>
            </p:cNvPr>
            <p:cNvSpPr/>
            <p:nvPr/>
          </p:nvSpPr>
          <p:spPr bwMode="auto">
            <a:xfrm>
              <a:off x="6480145" y="2200921"/>
              <a:ext cx="4786815" cy="3397697"/>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1" name="Picture 6" descr="AWS costs.">
              <a:extLst>
                <a:ext uri="{FF2B5EF4-FFF2-40B4-BE49-F238E27FC236}">
                  <a16:creationId xmlns="" xmlns:a16="http://schemas.microsoft.com/office/drawing/2014/main" id="{B51B518B-C8CA-4379-8BA5-194D8ED34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993" y="2915973"/>
              <a:ext cx="4524375" cy="2381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ACF62203-37C8-4372-A834-A41BFBE9422B}"/>
                </a:ext>
              </a:extLst>
            </p:cNvPr>
            <p:cNvSpPr txBox="1"/>
            <p:nvPr/>
          </p:nvSpPr>
          <p:spPr>
            <a:xfrm>
              <a:off x="8349850" y="2409753"/>
              <a:ext cx="1047403"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solidFill>
                    <a:srgbClr val="F98E13"/>
                  </a:solidFill>
                </a:rPr>
                <a:t>AWS</a:t>
              </a:r>
            </a:p>
          </p:txBody>
        </p:sp>
        <p:sp>
          <p:nvSpPr>
            <p:cNvPr id="9" name="Rounded Rectangle 13">
              <a:extLst>
                <a:ext uri="{FF2B5EF4-FFF2-40B4-BE49-F238E27FC236}">
                  <a16:creationId xmlns="" xmlns:a16="http://schemas.microsoft.com/office/drawing/2014/main" id="{3A722446-41E2-430D-A6BF-E24515CF8A7E}"/>
                </a:ext>
                <a:ext uri="{C183D7F6-B498-43B3-948B-1728B52AA6E4}">
                  <adec:decorative xmlns="" xmlns:adec="http://schemas.microsoft.com/office/drawing/2017/decorative" val="1"/>
                </a:ext>
              </a:extLst>
            </p:cNvPr>
            <p:cNvSpPr/>
            <p:nvPr/>
          </p:nvSpPr>
          <p:spPr bwMode="auto">
            <a:xfrm>
              <a:off x="769033" y="2200921"/>
              <a:ext cx="4786815" cy="3397697"/>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4" descr="On-premises costs.">
              <a:extLst>
                <a:ext uri="{FF2B5EF4-FFF2-40B4-BE49-F238E27FC236}">
                  <a16:creationId xmlns="" xmlns:a16="http://schemas.microsoft.com/office/drawing/2014/main" id="{CA488C8F-B644-4E9B-AC70-4D9D73F411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033" y="2907424"/>
              <a:ext cx="4524375" cy="2381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 xmlns:a16="http://schemas.microsoft.com/office/drawing/2014/main" id="{6D4E5B42-8B4F-4669-8C29-D43580126731}"/>
                </a:ext>
              </a:extLst>
            </p:cNvPr>
            <p:cNvSpPr txBox="1"/>
            <p:nvPr/>
          </p:nvSpPr>
          <p:spPr>
            <a:xfrm>
              <a:off x="2070632" y="2391789"/>
              <a:ext cx="2062103"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solidFill>
                    <a:srgbClr val="DB4949"/>
                  </a:solidFill>
                </a:rPr>
                <a:t>On premises</a:t>
              </a:r>
            </a:p>
          </p:txBody>
        </p:sp>
      </p:grpSp>
    </p:spTree>
    <p:custDataLst>
      <p:tags r:id="rId1"/>
    </p:custDataLst>
    <p:extLst>
      <p:ext uri="{BB962C8B-B14F-4D97-AF65-F5344CB8AC3E}">
        <p14:creationId xmlns:p14="http://schemas.microsoft.com/office/powerpoint/2010/main" val="5421068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E71FB92-54F1-4FEB-9B41-5550C655B2B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9</a:t>
            </a:fld>
            <a:endParaRPr lang="en-US" dirty="0"/>
          </a:p>
        </p:txBody>
      </p:sp>
      <p:sp>
        <p:nvSpPr>
          <p:cNvPr id="2" name="Title 1"/>
          <p:cNvSpPr>
            <a:spLocks noGrp="1"/>
          </p:cNvSpPr>
          <p:nvPr>
            <p:ph type="title"/>
          </p:nvPr>
        </p:nvSpPr>
        <p:spPr/>
        <p:txBody>
          <a:bodyPr/>
          <a:lstStyle/>
          <a:p>
            <a:r>
              <a:rPr lang="en-US" dirty="0"/>
              <a:t>Pay less when you reserve</a:t>
            </a:r>
          </a:p>
        </p:txBody>
      </p:sp>
      <p:sp>
        <p:nvSpPr>
          <p:cNvPr id="8" name="Content Placeholder 7"/>
          <p:cNvSpPr>
            <a:spLocks noGrp="1"/>
          </p:cNvSpPr>
          <p:nvPr>
            <p:ph sz="quarter" idx="21"/>
          </p:nvPr>
        </p:nvSpPr>
        <p:spPr>
          <a:xfrm>
            <a:off x="226005" y="1293389"/>
            <a:ext cx="3922776" cy="5025044"/>
          </a:xfrm>
        </p:spPr>
        <p:txBody>
          <a:bodyPr>
            <a:normAutofit fontScale="92500" lnSpcReduction="20000"/>
          </a:bodyPr>
          <a:lstStyle/>
          <a:p>
            <a:pPr marL="0" indent="0">
              <a:buNone/>
            </a:pPr>
            <a:r>
              <a:rPr lang="en-US" sz="3000" dirty="0"/>
              <a:t>Invest in Reserved Instances (RIs):</a:t>
            </a:r>
            <a:endParaRPr lang="en-US" dirty="0"/>
          </a:p>
          <a:p>
            <a:pPr marL="471488" indent="-471488"/>
            <a:r>
              <a:rPr lang="en-US" dirty="0"/>
              <a:t>Save up to 75 percent</a:t>
            </a:r>
          </a:p>
          <a:p>
            <a:pPr marL="471488" indent="-471488"/>
            <a:r>
              <a:rPr lang="en-US" dirty="0"/>
              <a:t>Options:</a:t>
            </a:r>
          </a:p>
          <a:p>
            <a:pPr marL="928688" lvl="2" indent="-471488"/>
            <a:r>
              <a:rPr lang="en-US" sz="2400" dirty="0"/>
              <a:t>All Upfront Reserved Instance </a:t>
            </a:r>
            <a:r>
              <a:rPr lang="en-US" sz="2200" b="1" dirty="0">
                <a:solidFill>
                  <a:srgbClr val="504BAB"/>
                </a:solidFill>
              </a:rPr>
              <a:t>(</a:t>
            </a:r>
            <a:r>
              <a:rPr lang="en-US" sz="2200" b="1" dirty="0">
                <a:solidFill>
                  <a:srgbClr val="333399"/>
                </a:solidFill>
              </a:rPr>
              <a:t>AURI</a:t>
            </a:r>
            <a:r>
              <a:rPr lang="en-US" sz="2200" b="1" dirty="0">
                <a:solidFill>
                  <a:srgbClr val="504BAB"/>
                </a:solidFill>
              </a:rPr>
              <a:t>) </a:t>
            </a:r>
            <a:r>
              <a:rPr lang="en-US" sz="2200" b="1" dirty="0">
                <a:sym typeface="Wingdings" pitchFamily="2" charset="2"/>
              </a:rPr>
              <a:t> largest discount</a:t>
            </a:r>
            <a:endParaRPr lang="en-US" sz="2200" b="1" dirty="0"/>
          </a:p>
          <a:p>
            <a:pPr marL="928688" lvl="2" indent="-471488"/>
            <a:r>
              <a:rPr lang="en-US" sz="2400" dirty="0"/>
              <a:t>Partial Upfront Reserved Instance </a:t>
            </a:r>
            <a:r>
              <a:rPr lang="en-US" sz="2200" b="1" dirty="0">
                <a:solidFill>
                  <a:srgbClr val="333399"/>
                </a:solidFill>
              </a:rPr>
              <a:t>(PURI) </a:t>
            </a:r>
            <a:r>
              <a:rPr lang="en-US" sz="2200" b="1" dirty="0">
                <a:sym typeface="Wingdings" pitchFamily="2" charset="2"/>
              </a:rPr>
              <a:t> lower discounts</a:t>
            </a:r>
            <a:endParaRPr lang="en-US" sz="2200" b="1" dirty="0">
              <a:solidFill>
                <a:schemeClr val="accent4"/>
              </a:solidFill>
            </a:endParaRPr>
          </a:p>
          <a:p>
            <a:pPr marL="928688" lvl="2" indent="-471488">
              <a:lnSpc>
                <a:spcPct val="100000"/>
              </a:lnSpc>
            </a:pPr>
            <a:r>
              <a:rPr lang="en-US" sz="2400" dirty="0"/>
              <a:t>No Upfront Payments Reserved Instance </a:t>
            </a:r>
            <a:r>
              <a:rPr lang="en-US" sz="2200" b="1" dirty="0">
                <a:solidFill>
                  <a:srgbClr val="333399"/>
                </a:solidFill>
              </a:rPr>
              <a:t>(NURI) </a:t>
            </a:r>
            <a:r>
              <a:rPr lang="en-US" sz="2200" b="1" dirty="0">
                <a:sym typeface="Wingdings" pitchFamily="2" charset="2"/>
              </a:rPr>
              <a:t> smaller discount</a:t>
            </a:r>
            <a:endParaRPr lang="en-US" dirty="0"/>
          </a:p>
          <a:p>
            <a:pPr marL="457200" lvl="1" indent="0">
              <a:buNone/>
            </a:pPr>
            <a:endParaRPr lang="en-US" dirty="0"/>
          </a:p>
        </p:txBody>
      </p:sp>
      <p:grpSp>
        <p:nvGrpSpPr>
          <p:cNvPr id="7" name="Group 6">
            <a:extLst>
              <a:ext uri="{FF2B5EF4-FFF2-40B4-BE49-F238E27FC236}">
                <a16:creationId xmlns="" xmlns:a16="http://schemas.microsoft.com/office/drawing/2014/main" id="{226EFAE3-A1D1-472D-800D-E76D60665C43}"/>
              </a:ext>
              <a:ext uri="{C183D7F6-B498-43B3-948B-1728B52AA6E4}">
                <adec:decorative xmlns="" xmlns:adec="http://schemas.microsoft.com/office/drawing/2017/decorative" val="1"/>
              </a:ext>
            </a:extLst>
          </p:cNvPr>
          <p:cNvGrpSpPr/>
          <p:nvPr/>
        </p:nvGrpSpPr>
        <p:grpSpPr>
          <a:xfrm>
            <a:off x="4400843" y="1653973"/>
            <a:ext cx="7224671" cy="3138291"/>
            <a:chOff x="2049403" y="2636108"/>
            <a:chExt cx="7224671" cy="3138291"/>
          </a:xfrm>
        </p:grpSpPr>
        <p:sp>
          <p:nvSpPr>
            <p:cNvPr id="9" name="Rounded Rectangle 25">
              <a:extLst>
                <a:ext uri="{FF2B5EF4-FFF2-40B4-BE49-F238E27FC236}">
                  <a16:creationId xmlns="" xmlns:a16="http://schemas.microsoft.com/office/drawing/2014/main" id="{B2A9B3B4-40CB-43E9-9EAA-295C6A3125DD}"/>
                </a:ext>
                <a:ext uri="{C183D7F6-B498-43B3-948B-1728B52AA6E4}">
                  <adec:decorative xmlns="" xmlns:adec="http://schemas.microsoft.com/office/drawing/2017/decorative" val="1"/>
                </a:ext>
              </a:extLst>
            </p:cNvPr>
            <p:cNvSpPr/>
            <p:nvPr/>
          </p:nvSpPr>
          <p:spPr bwMode="auto">
            <a:xfrm>
              <a:off x="2049403" y="2636108"/>
              <a:ext cx="7224671" cy="3138291"/>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8" descr="On Demand costs.">
              <a:extLst>
                <a:ext uri="{FF2B5EF4-FFF2-40B4-BE49-F238E27FC236}">
                  <a16:creationId xmlns="" xmlns:a16="http://schemas.microsoft.com/office/drawing/2014/main" id="{3D5C584E-3CFE-4C04-8428-4BDA3204D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806" y="2759221"/>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C7A35BD4-BCC0-4A0A-B48B-1966A5D34FDC}"/>
                </a:ext>
              </a:extLst>
            </p:cNvPr>
            <p:cNvSpPr txBox="1"/>
            <p:nvPr/>
          </p:nvSpPr>
          <p:spPr>
            <a:xfrm>
              <a:off x="4183285" y="4819156"/>
              <a:ext cx="1278234" cy="794064"/>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gradFill>
                    <a:gsLst>
                      <a:gs pos="2917">
                        <a:schemeClr val="tx1"/>
                      </a:gs>
                      <a:gs pos="30000">
                        <a:schemeClr val="tx1"/>
                      </a:gs>
                    </a:gsLst>
                    <a:lin ang="5400000" scaled="0"/>
                  </a:gradFill>
                </a:rPr>
                <a:t>On</a:t>
              </a:r>
              <a:br>
                <a:rPr lang="en-US" sz="1800" b="1" dirty="0">
                  <a:gradFill>
                    <a:gsLst>
                      <a:gs pos="2917">
                        <a:schemeClr val="tx1"/>
                      </a:gs>
                      <a:gs pos="30000">
                        <a:schemeClr val="tx1"/>
                      </a:gs>
                    </a:gsLst>
                    <a:lin ang="5400000" scaled="0"/>
                  </a:gradFill>
                </a:rPr>
              </a:br>
              <a:r>
                <a:rPr lang="en-US" sz="1800" b="1" dirty="0">
                  <a:gradFill>
                    <a:gsLst>
                      <a:gs pos="2917">
                        <a:schemeClr val="tx1"/>
                      </a:gs>
                      <a:gs pos="30000">
                        <a:schemeClr val="tx1"/>
                      </a:gs>
                    </a:gsLst>
                    <a:lin ang="5400000" scaled="0"/>
                  </a:gradFill>
                </a:rPr>
                <a:t>Demand</a:t>
              </a:r>
            </a:p>
          </p:txBody>
        </p:sp>
        <p:pic>
          <p:nvPicPr>
            <p:cNvPr id="11" name="Picture 10" descr="No upfront payments.">
              <a:extLst>
                <a:ext uri="{FF2B5EF4-FFF2-40B4-BE49-F238E27FC236}">
                  <a16:creationId xmlns="" xmlns:a16="http://schemas.microsoft.com/office/drawing/2014/main" id="{90769CE0-A432-4CA5-B4E0-0ADA559CF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6593" y="2738340"/>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60AC3788-AD6F-4280-8654-33EBB9CE94AE}"/>
                </a:ext>
              </a:extLst>
            </p:cNvPr>
            <p:cNvSpPr txBox="1"/>
            <p:nvPr/>
          </p:nvSpPr>
          <p:spPr>
            <a:xfrm>
              <a:off x="5677217"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DB4949"/>
                  </a:solidFill>
                </a:rPr>
                <a:t>NURI</a:t>
              </a:r>
            </a:p>
          </p:txBody>
        </p:sp>
        <p:pic>
          <p:nvPicPr>
            <p:cNvPr id="12" name="Picture 12" descr="Partial upfront reserved instance.">
              <a:extLst>
                <a:ext uri="{FF2B5EF4-FFF2-40B4-BE49-F238E27FC236}">
                  <a16:creationId xmlns="" xmlns:a16="http://schemas.microsoft.com/office/drawing/2014/main" id="{9F964676-EA6A-44A0-93E8-DA6CA6DED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9325" y="2738340"/>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82E9210D-0B5A-49C8-BB9A-F27404EBEEF5}"/>
                </a:ext>
              </a:extLst>
            </p:cNvPr>
            <p:cNvSpPr txBox="1"/>
            <p:nvPr/>
          </p:nvSpPr>
          <p:spPr>
            <a:xfrm>
              <a:off x="6851993"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F98E13"/>
                  </a:solidFill>
                </a:rPr>
                <a:t>PURI</a:t>
              </a:r>
            </a:p>
          </p:txBody>
        </p:sp>
        <p:pic>
          <p:nvPicPr>
            <p:cNvPr id="13" name="Picture 14" descr="All upfront reserved instance.">
              <a:extLst>
                <a:ext uri="{FF2B5EF4-FFF2-40B4-BE49-F238E27FC236}">
                  <a16:creationId xmlns="" xmlns:a16="http://schemas.microsoft.com/office/drawing/2014/main" id="{A74D8AD4-B2C9-4E18-9B92-BADE180FCA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2057" y="2738339"/>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7C175025-D93A-4568-91CC-0E5CBC172649}"/>
                </a:ext>
              </a:extLst>
            </p:cNvPr>
            <p:cNvSpPr txBox="1"/>
            <p:nvPr/>
          </p:nvSpPr>
          <p:spPr>
            <a:xfrm>
              <a:off x="8045655"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577AFB"/>
                  </a:solidFill>
                </a:rPr>
                <a:t>AURI</a:t>
              </a:r>
            </a:p>
          </p:txBody>
        </p:sp>
        <p:pic>
          <p:nvPicPr>
            <p:cNvPr id="18" name="Graphic 135" descr="EC2 instance.">
              <a:extLst>
                <a:ext uri="{FF2B5EF4-FFF2-40B4-BE49-F238E27FC236}">
                  <a16:creationId xmlns="" xmlns:a16="http://schemas.microsoft.com/office/drawing/2014/main" id="{D668DAEE-2496-4E07-AA4E-152CEF7E650F}"/>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360735" y="3155099"/>
              <a:ext cx="1632947" cy="1632947"/>
            </a:xfrm>
            <a:prstGeom prst="rect">
              <a:avLst/>
            </a:prstGeom>
          </p:spPr>
        </p:pic>
        <p:sp>
          <p:nvSpPr>
            <p:cNvPr id="19" name="TextBox 18" descr="EC2 instance.">
              <a:extLst>
                <a:ext uri="{FF2B5EF4-FFF2-40B4-BE49-F238E27FC236}">
                  <a16:creationId xmlns="" xmlns:a16="http://schemas.microsoft.com/office/drawing/2014/main" id="{E1A39C72-9426-4D93-8AEE-AEC5EA06F1BC}"/>
                </a:ext>
              </a:extLst>
            </p:cNvPr>
            <p:cNvSpPr txBox="1"/>
            <p:nvPr/>
          </p:nvSpPr>
          <p:spPr>
            <a:xfrm>
              <a:off x="2420555" y="3648406"/>
              <a:ext cx="1513305" cy="646331"/>
            </a:xfrm>
            <a:prstGeom prst="rect">
              <a:avLst/>
            </a:prstGeom>
            <a:noFill/>
          </p:spPr>
          <p:txBody>
            <a:bodyPr wrap="square" rtlCol="0">
              <a:spAutoFit/>
            </a:bodyPr>
            <a:lstStyle/>
            <a:p>
              <a:pPr algn="ctr"/>
              <a:r>
                <a:rPr lang="en-US" dirty="0"/>
                <a:t>EC2</a:t>
              </a:r>
            </a:p>
            <a:p>
              <a:pPr algn="ctr"/>
              <a:r>
                <a:rPr lang="en-US" dirty="0"/>
                <a:t>instance</a:t>
              </a:r>
            </a:p>
          </p:txBody>
        </p:sp>
      </p:grpSp>
    </p:spTree>
    <p:custDataLst>
      <p:tags r:id="rId1"/>
    </p:custDataLst>
    <p:extLst>
      <p:ext uri="{BB962C8B-B14F-4D97-AF65-F5344CB8AC3E}">
        <p14:creationId xmlns:p14="http://schemas.microsoft.com/office/powerpoint/2010/main" val="358557265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6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3.xml><?xml version="1.0" encoding="utf-8"?>
<ds:datastoreItem xmlns:ds="http://schemas.openxmlformats.org/officeDocument/2006/customXml" ds:itemID="{8C0752BD-F26E-41FF-9FB5-6A9780D93A83}">
  <ds:schemaRefs>
    <ds:schemaRef ds:uri="http://purl.org/dc/dcmitype/"/>
    <ds:schemaRef ds:uri="http://schemas.microsoft.com/office/infopath/2007/PartnerControls"/>
    <ds:schemaRef ds:uri="http://schemas.openxmlformats.org/package/2006/metadata/core-properties"/>
    <ds:schemaRef ds:uri="3203751e-7f26-4ef4-9d45-82e84d52b1db"/>
    <ds:schemaRef ds:uri="http://schemas.microsoft.com/office/2006/documentManagement/types"/>
    <ds:schemaRef ds:uri="http://purl.org/dc/terms/"/>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2102</TotalTime>
  <Words>3517</Words>
  <Application>Microsoft Office PowerPoint</Application>
  <PresentationFormat>Widescreen</PresentationFormat>
  <Paragraphs>427</Paragraphs>
  <Slides>44</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Amazon Ember</vt:lpstr>
      <vt:lpstr>Amazon Ember Heavy</vt:lpstr>
      <vt:lpstr>Amazon Ember Light</vt:lpstr>
      <vt:lpstr>Amazon Ember Medium</vt:lpstr>
      <vt:lpstr>Arial</vt:lpstr>
      <vt:lpstr>Calibri</vt:lpstr>
      <vt:lpstr>Lucida Console</vt:lpstr>
      <vt:lpstr>Segoe UI</vt:lpstr>
      <vt:lpstr>Wingdings</vt:lpstr>
      <vt:lpstr>4_TC-2022-OneBrand</vt:lpstr>
      <vt:lpstr>Intro to Cloud Computing CS4037 (BCS-6A) Lecture 04</vt:lpstr>
      <vt:lpstr>Module 2: Cloud Economics and Billing</vt:lpstr>
      <vt:lpstr>Module overview</vt:lpstr>
      <vt:lpstr>Module objectives</vt:lpstr>
      <vt:lpstr>Section 1: Fundamentals of pricing</vt:lpstr>
      <vt:lpstr>AWS pricing model</vt:lpstr>
      <vt:lpstr>How do you pay for AWS?</vt:lpstr>
      <vt:lpstr>Pay for what you use</vt:lpstr>
      <vt:lpstr>Pay less when you reserve</vt:lpstr>
      <vt:lpstr>Pay less by using more</vt:lpstr>
      <vt:lpstr>Pay even less as AWS grows</vt:lpstr>
      <vt:lpstr>Custom pricing</vt:lpstr>
      <vt:lpstr>Services with no charge</vt:lpstr>
      <vt:lpstr>Key takeaways</vt:lpstr>
      <vt:lpstr>Section 2: Total Cost of Ownership</vt:lpstr>
      <vt:lpstr>On-premises versus cloud</vt:lpstr>
      <vt:lpstr>What is Total Cost of Ownership (TCO)?                                                   </vt:lpstr>
      <vt:lpstr>TCO considerations</vt:lpstr>
      <vt:lpstr>On-premises versus all-in-cloud</vt:lpstr>
      <vt:lpstr>AWS Pricing Calculator</vt:lpstr>
      <vt:lpstr>Section 3: AWS Organizations </vt:lpstr>
      <vt:lpstr>Introduction to AWS Organizations</vt:lpstr>
      <vt:lpstr>Introduction to AWS Organizations</vt:lpstr>
      <vt:lpstr>AWS Organizations terminology</vt:lpstr>
      <vt:lpstr>Key features and benefits</vt:lpstr>
      <vt:lpstr>Security with AWS Organizations</vt:lpstr>
      <vt:lpstr>Organizations setup</vt:lpstr>
      <vt:lpstr>Limits of AWS Organizations</vt:lpstr>
      <vt:lpstr>Accessing AWS Organizations</vt:lpstr>
      <vt:lpstr>Section 4: AWS Billing and Cost Management </vt:lpstr>
      <vt:lpstr>AWS Billing Dashboard</vt:lpstr>
      <vt:lpstr>Monthly bills</vt:lpstr>
      <vt:lpstr>Cost Explorer</vt:lpstr>
      <vt:lpstr>Forecast and track costs – Amazon SNS</vt:lpstr>
      <vt:lpstr>Cost and usage reporting - lists the usage for each service category </vt:lpstr>
      <vt:lpstr>Section 5: Technical support </vt:lpstr>
      <vt:lpstr>AWS support (1 of 2)</vt:lpstr>
      <vt:lpstr>AWS support (2 of 2)</vt:lpstr>
      <vt:lpstr>Support plans</vt:lpstr>
      <vt:lpstr>Case severity and response times                                                   </vt:lpstr>
      <vt:lpstr>Module wrap-up</vt:lpstr>
      <vt:lpstr>Module summary                                                     </vt:lpstr>
      <vt:lpstr>Additional resources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Danyal</cp:lastModifiedBy>
  <cp:revision>51</cp:revision>
  <dcterms:created xsi:type="dcterms:W3CDTF">2022-03-28T19:31:41Z</dcterms:created>
  <dcterms:modified xsi:type="dcterms:W3CDTF">2023-02-14T07:07:24Z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